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84" r:id="rId10"/>
    <p:sldId id="285" r:id="rId11"/>
    <p:sldId id="272" r:id="rId12"/>
    <p:sldId id="287" r:id="rId13"/>
    <p:sldId id="286" r:id="rId14"/>
    <p:sldId id="264" r:id="rId15"/>
    <p:sldId id="302" r:id="rId16"/>
    <p:sldId id="303" r:id="rId17"/>
    <p:sldId id="304" r:id="rId18"/>
    <p:sldId id="268" r:id="rId19"/>
    <p:sldId id="323" r:id="rId20"/>
    <p:sldId id="301" r:id="rId21"/>
    <p:sldId id="265" r:id="rId22"/>
    <p:sldId id="305" r:id="rId23"/>
    <p:sldId id="306" r:id="rId24"/>
    <p:sldId id="307" r:id="rId25"/>
    <p:sldId id="308" r:id="rId26"/>
    <p:sldId id="311" r:id="rId27"/>
    <p:sldId id="313" r:id="rId28"/>
    <p:sldId id="293" r:id="rId29"/>
    <p:sldId id="314" r:id="rId30"/>
    <p:sldId id="318" r:id="rId31"/>
    <p:sldId id="317" r:id="rId32"/>
    <p:sldId id="319" r:id="rId33"/>
    <p:sldId id="320" r:id="rId34"/>
    <p:sldId id="315" r:id="rId35"/>
    <p:sldId id="321" r:id="rId36"/>
    <p:sldId id="309" r:id="rId37"/>
    <p:sldId id="322" r:id="rId38"/>
  </p:sldIdLst>
  <p:sldSz cx="18288000" cy="10287000"/>
  <p:notesSz cx="6858000" cy="9144000"/>
  <p:embeddedFontLst>
    <p:embeddedFont>
      <p:font typeface="Agency FB" panose="020B0503020202020204" pitchFamily="34" charset="0"/>
      <p:regular r:id="rId40"/>
      <p:bold r:id="rId41"/>
    </p:embeddedFont>
    <p:embeddedFont>
      <p:font typeface="Haettenschweiler" panose="020B0706040902060204" pitchFamily="34" charset="0"/>
      <p:regular r:id="rId42"/>
    </p:embeddedFont>
    <p:embeddedFont>
      <p:font typeface="Josefin Sans" pitchFamily="2" charset="0"/>
      <p:regular r:id="rId43"/>
      <p:bold r:id="rId44"/>
    </p:embeddedFont>
    <p:embeddedFont>
      <p:font typeface="Josefin Sans Bold" pitchFamily="2" charset="0"/>
      <p:boldItalic r:id="rId45"/>
    </p:embeddedFont>
    <p:embeddedFont>
      <p:font typeface="Ravie" panose="04040805050809020602" pitchFamily="82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6C"/>
    <a:srgbClr val="E9EDF4"/>
    <a:srgbClr val="005043"/>
    <a:srgbClr val="00A489"/>
    <a:srgbClr val="F1BD17"/>
    <a:srgbClr val="D6A60C"/>
    <a:srgbClr val="F3C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028" autoAdjust="0"/>
  </p:normalViewPr>
  <p:slideViewPr>
    <p:cSldViewPr>
      <p:cViewPr>
        <p:scale>
          <a:sx n="50" d="100"/>
          <a:sy n="50" d="100"/>
        </p:scale>
        <p:origin x="946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99DBB-0A65-4FE0-B39A-35E55CD3A373}" type="datetimeFigureOut">
              <a:rPr lang="ja-JP" altLang="en-US" smtClean="0"/>
              <a:t>2024/12/12</a:t>
            </a:fld>
            <a:endParaRPr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BC956-1742-43A6-8BBC-5A0E59BBCC43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2495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1100" b="1" dirty="0">
                <a:latin typeface="Agency FB" panose="020B0503020202020204" pitchFamily="34" charset="0"/>
              </a:rPr>
              <a:t>Development Environment: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100" b="1" dirty="0">
                <a:latin typeface="Agency FB" panose="020B0503020202020204" pitchFamily="34" charset="0"/>
              </a:rPr>
              <a:t>Android Studio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Exclusively used for application development.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Provides tools for coding and integration of features.</a:t>
            </a:r>
          </a:p>
          <a:p>
            <a:r>
              <a:rPr lang="en-MY" sz="1100" b="1" dirty="0">
                <a:latin typeface="Agency FB" panose="020B0503020202020204" pitchFamily="34" charset="0"/>
              </a:rPr>
              <a:t>Key Features and Modules: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OCR Detection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Uses optical character recognition to extract text from photos (e.g., ingredient lists).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Converts visual data into text format for analysis.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Allergen Matching Module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Compares extracted text with user-provided allergens.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Identifies potential allergenic components.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Data Management Module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Stores user-provided allergen data securely.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Organizes and ensures easy access to the data when needed.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Output Result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Processes and presents results to the user.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Clearly indicates if the food is safe or dangerous.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User Interface (UI)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Provides a visually appealing and intuitive platform.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Enables users to input allergen data and view results easily.</a:t>
            </a:r>
          </a:p>
          <a:p>
            <a:r>
              <a:rPr lang="en-MY" sz="1100" b="1" dirty="0">
                <a:latin typeface="Agency FB" panose="020B0503020202020204" pitchFamily="34" charset="0"/>
              </a:rPr>
              <a:t>Testing Phase: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100" b="1" dirty="0">
                <a:latin typeface="Agency FB" panose="020B0503020202020204" pitchFamily="34" charset="0"/>
              </a:rPr>
              <a:t>Smartphone Testing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Conducted after development is complete.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Verifies application compatibility, performance, and user experience in real-world scenarios.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Ensures the application meets quality standards before release.</a:t>
            </a:r>
          </a:p>
          <a:p>
            <a:endParaRPr lang="ja-JP" altLang="en-US" sz="1100" dirty="0">
              <a:latin typeface="Agency FB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BC956-1742-43A6-8BBC-5A0E59BBCC43}" type="slidenum">
              <a:rPr lang="ja-JP" altLang="en-US" smtClean="0"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66793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BC956-1742-43A6-8BBC-5A0E59BBCC43}" type="slidenum">
              <a:rPr lang="ja-JP" altLang="en-US" smtClean="0"/>
              <a:t>33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03555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BC956-1742-43A6-8BBC-5A0E59BBCC43}" type="slidenum">
              <a:rPr lang="ja-JP" altLang="en-US" smtClean="0"/>
              <a:t>34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7282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1100" b="1" dirty="0">
                <a:latin typeface="Agency FB" panose="020B0503020202020204" pitchFamily="34" charset="0"/>
              </a:rPr>
              <a:t>Development Environment: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100" b="1" dirty="0">
                <a:latin typeface="Agency FB" panose="020B0503020202020204" pitchFamily="34" charset="0"/>
              </a:rPr>
              <a:t>Android Studio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Exclusively used for application development.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Provides tools for coding and integration of features.</a:t>
            </a:r>
          </a:p>
          <a:p>
            <a:r>
              <a:rPr lang="en-MY" sz="1100" b="1" dirty="0">
                <a:latin typeface="Agency FB" panose="020B0503020202020204" pitchFamily="34" charset="0"/>
              </a:rPr>
              <a:t>Key Features and Modules: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OCR Detection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Uses optical character recognition to extract text from photos (e.g., ingredient lists).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Converts visual data into text format for analysis.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Allergen Matching Module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Compares extracted text with user-provided allergens.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Identifies potential allergenic components.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Data Management Module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Stores user-provided allergen data securely.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Organizes and ensures easy access to the data when needed.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Output Result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Processes and presents results to the user.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Clearly indicates if the food is safe or dangerous.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User Interface (UI)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Provides a visually appealing and intuitive platform.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Enables users to input allergen data and view results easily.</a:t>
            </a:r>
          </a:p>
          <a:p>
            <a:r>
              <a:rPr lang="en-MY" sz="1100" b="1" dirty="0">
                <a:latin typeface="Agency FB" panose="020B0503020202020204" pitchFamily="34" charset="0"/>
              </a:rPr>
              <a:t>Testing Phase: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100" b="1" dirty="0">
                <a:latin typeface="Agency FB" panose="020B0503020202020204" pitchFamily="34" charset="0"/>
              </a:rPr>
              <a:t>Smartphone Testing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Conducted after development is complete.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Verifies application compatibility, performance, and user experience in real-world scenarios.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Ensures the application meets quality standards before release.</a:t>
            </a:r>
          </a:p>
          <a:p>
            <a:endParaRPr lang="ja-JP" altLang="en-US" sz="1100" dirty="0">
              <a:latin typeface="Agency FB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BC956-1742-43A6-8BBC-5A0E59BBCC43}" type="slidenum">
              <a:rPr lang="ja-JP" altLang="en-US" smtClean="0"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5194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1100" b="1" dirty="0">
                <a:latin typeface="Agency FB" panose="020B0503020202020204" pitchFamily="34" charset="0"/>
              </a:rPr>
              <a:t>Development Environment: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100" b="1" dirty="0">
                <a:latin typeface="Agency FB" panose="020B0503020202020204" pitchFamily="34" charset="0"/>
              </a:rPr>
              <a:t>Android Studio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Exclusively used for application development.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Provides tools for coding and integration of features.</a:t>
            </a:r>
          </a:p>
          <a:p>
            <a:r>
              <a:rPr lang="en-MY" sz="1100" b="1" dirty="0">
                <a:latin typeface="Agency FB" panose="020B0503020202020204" pitchFamily="34" charset="0"/>
              </a:rPr>
              <a:t>Key Features and Modules: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OCR Detection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Uses optical character recognition to extract text from photos (e.g., ingredient lists).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Converts visual data into text format for analysis.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Allergen Matching Module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Compares extracted text with user-provided allergens.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Identifies potential allergenic components.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Data Management Module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Stores user-provided allergen data securely.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Organizes and ensures easy access to the data when needed.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Output Result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Processes and presents results to the user.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Clearly indicates if the food is safe or dangerous.</a:t>
            </a:r>
          </a:p>
          <a:p>
            <a:pPr>
              <a:buFont typeface="+mj-lt"/>
              <a:buAutoNum type="arabicPeriod"/>
            </a:pPr>
            <a:r>
              <a:rPr lang="en-MY" sz="1100" b="1" dirty="0">
                <a:latin typeface="Agency FB" panose="020B0503020202020204" pitchFamily="34" charset="0"/>
              </a:rPr>
              <a:t>User Interface (UI)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Provides a visually appealing and intuitive platform.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MY" sz="1100" dirty="0">
                <a:latin typeface="Agency FB" panose="020B0503020202020204" pitchFamily="34" charset="0"/>
              </a:rPr>
              <a:t>Enables users to input allergen data and view results easily.</a:t>
            </a:r>
          </a:p>
          <a:p>
            <a:r>
              <a:rPr lang="en-MY" sz="1100" b="1" dirty="0">
                <a:latin typeface="Agency FB" panose="020B0503020202020204" pitchFamily="34" charset="0"/>
              </a:rPr>
              <a:t>Testing Phase: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100" b="1" dirty="0">
                <a:latin typeface="Agency FB" panose="020B0503020202020204" pitchFamily="34" charset="0"/>
              </a:rPr>
              <a:t>Smartphone Testing</a:t>
            </a:r>
            <a:r>
              <a:rPr lang="en-MY" sz="1100" dirty="0">
                <a:latin typeface="Agency FB" panose="020B0503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Conducted after development is complete.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Verifies application compatibility, performance, and user experience in real-world scenarios.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100" dirty="0">
                <a:latin typeface="Agency FB" panose="020B0503020202020204" pitchFamily="34" charset="0"/>
              </a:rPr>
              <a:t>Ensures the application meets quality standards before release.</a:t>
            </a:r>
          </a:p>
          <a:p>
            <a:endParaRPr lang="ja-JP" altLang="en-US" sz="1100" dirty="0">
              <a:latin typeface="Agency FB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BC956-1742-43A6-8BBC-5A0E59BBCC43}" type="slidenum">
              <a:rPr lang="ja-JP" altLang="en-US" smtClean="0"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89984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BC956-1742-43A6-8BBC-5A0E59BBCC43}" type="slidenum">
              <a:rPr lang="ja-JP" altLang="en-US" smtClean="0"/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499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MY" altLang="ja-JP" sz="1200" dirty="0">
                <a:solidFill>
                  <a:srgbClr val="00806C"/>
                </a:solidFill>
                <a:latin typeface="Josefin Sans" pitchFamily="2" charset="0"/>
              </a:rPr>
              <a:t>so the tests are performed in both scenarios. The system will be tested in real-life environments, such as grocery stores, where users may either be connected to the internet or not.</a:t>
            </a:r>
          </a:p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BC956-1742-43A6-8BBC-5A0E59BBCC43}" type="slidenum">
              <a:rPr lang="ja-JP" altLang="en-US" smtClean="0"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966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BC956-1742-43A6-8BBC-5A0E59BBCC43}" type="slidenum">
              <a:rPr lang="ja-JP" altLang="en-US" smtClean="0"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778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BC956-1742-43A6-8BBC-5A0E59BBCC43}" type="slidenum">
              <a:rPr lang="ja-JP" altLang="en-US" smtClean="0"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65826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BC956-1742-43A6-8BBC-5A0E59BBCC43}" type="slidenum">
              <a:rPr lang="ja-JP" altLang="en-US" smtClean="0"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24482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FBC956-1742-43A6-8BBC-5A0E59BBCC43}" type="slidenum">
              <a:rPr lang="ja-JP" altLang="en-US" smtClean="0"/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8040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8.png"/><Relationship Id="rId1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16.png"/><Relationship Id="rId17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28.svg"/><Relationship Id="rId15" Type="http://schemas.openxmlformats.org/officeDocument/2006/relationships/image" Target="../media/image7.png"/><Relationship Id="rId10" Type="http://schemas.openxmlformats.org/officeDocument/2006/relationships/image" Target="../media/image47.png"/><Relationship Id="rId19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8.png"/><Relationship Id="rId1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16.png"/><Relationship Id="rId17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28.svg"/><Relationship Id="rId15" Type="http://schemas.openxmlformats.org/officeDocument/2006/relationships/image" Target="../media/image7.png"/><Relationship Id="rId10" Type="http://schemas.openxmlformats.org/officeDocument/2006/relationships/image" Target="../media/image47.png"/><Relationship Id="rId19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8.png"/><Relationship Id="rId1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16.png"/><Relationship Id="rId17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28.svg"/><Relationship Id="rId15" Type="http://schemas.openxmlformats.org/officeDocument/2006/relationships/image" Target="../media/image7.png"/><Relationship Id="rId10" Type="http://schemas.openxmlformats.org/officeDocument/2006/relationships/image" Target="../media/image47.png"/><Relationship Id="rId19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8.png"/><Relationship Id="rId1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16.png"/><Relationship Id="rId17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28.svg"/><Relationship Id="rId15" Type="http://schemas.openxmlformats.org/officeDocument/2006/relationships/image" Target="../media/image7.png"/><Relationship Id="rId10" Type="http://schemas.openxmlformats.org/officeDocument/2006/relationships/image" Target="../media/image47.png"/><Relationship Id="rId19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.png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21" Type="http://schemas.openxmlformats.org/officeDocument/2006/relationships/image" Target="../media/image51.png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5.png"/><Relationship Id="rId5" Type="http://schemas.openxmlformats.org/officeDocument/2006/relationships/image" Target="../media/image27.png"/><Relationship Id="rId15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50.png"/><Relationship Id="rId14" Type="http://schemas.openxmlformats.org/officeDocument/2006/relationships/image" Target="../media/image47.png"/><Relationship Id="rId22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7.png"/><Relationship Id="rId18" Type="http://schemas.openxmlformats.org/officeDocument/2006/relationships/image" Target="../media/image29.png"/><Relationship Id="rId3" Type="http://schemas.openxmlformats.org/officeDocument/2006/relationships/image" Target="../media/image2.svg"/><Relationship Id="rId21" Type="http://schemas.openxmlformats.org/officeDocument/2006/relationships/image" Target="../media/image16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26.png"/><Relationship Id="rId25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45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24" Type="http://schemas.openxmlformats.org/officeDocument/2006/relationships/image" Target="../media/image21.png"/><Relationship Id="rId5" Type="http://schemas.openxmlformats.org/officeDocument/2006/relationships/image" Target="../media/image4.svg"/><Relationship Id="rId15" Type="http://schemas.openxmlformats.org/officeDocument/2006/relationships/image" Target="../media/image44.png"/><Relationship Id="rId23" Type="http://schemas.openxmlformats.org/officeDocument/2006/relationships/image" Target="../media/image49.png"/><Relationship Id="rId10" Type="http://schemas.openxmlformats.org/officeDocument/2006/relationships/image" Target="../media/image5.png"/><Relationship Id="rId19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4.png"/><Relationship Id="rId14" Type="http://schemas.openxmlformats.org/officeDocument/2006/relationships/image" Target="../media/image11.png"/><Relationship Id="rId2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.png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21" Type="http://schemas.openxmlformats.org/officeDocument/2006/relationships/image" Target="../media/image59.png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5.png"/><Relationship Id="rId5" Type="http://schemas.openxmlformats.org/officeDocument/2006/relationships/image" Target="../media/image27.png"/><Relationship Id="rId15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50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.png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21" Type="http://schemas.openxmlformats.org/officeDocument/2006/relationships/image" Target="../media/image59.png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5.png"/><Relationship Id="rId5" Type="http://schemas.openxmlformats.org/officeDocument/2006/relationships/image" Target="../media/image27.png"/><Relationship Id="rId15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50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0.png"/><Relationship Id="rId5" Type="http://schemas.openxmlformats.org/officeDocument/2006/relationships/image" Target="../media/image28.sv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19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0.png"/><Relationship Id="rId5" Type="http://schemas.openxmlformats.org/officeDocument/2006/relationships/image" Target="../media/image28.sv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19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svg"/><Relationship Id="rId7" Type="http://schemas.openxmlformats.org/officeDocument/2006/relationships/image" Target="../media/image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7.png"/><Relationship Id="rId18" Type="http://schemas.openxmlformats.org/officeDocument/2006/relationships/image" Target="../media/image29.png"/><Relationship Id="rId3" Type="http://schemas.openxmlformats.org/officeDocument/2006/relationships/image" Target="../media/image2.svg"/><Relationship Id="rId21" Type="http://schemas.openxmlformats.org/officeDocument/2006/relationships/image" Target="../media/image16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45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24" Type="http://schemas.openxmlformats.org/officeDocument/2006/relationships/image" Target="../media/image21.png"/><Relationship Id="rId5" Type="http://schemas.openxmlformats.org/officeDocument/2006/relationships/image" Target="../media/image4.svg"/><Relationship Id="rId15" Type="http://schemas.openxmlformats.org/officeDocument/2006/relationships/image" Target="../media/image44.png"/><Relationship Id="rId23" Type="http://schemas.openxmlformats.org/officeDocument/2006/relationships/image" Target="../media/image49.png"/><Relationship Id="rId10" Type="http://schemas.openxmlformats.org/officeDocument/2006/relationships/image" Target="../media/image5.png"/><Relationship Id="rId19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4.png"/><Relationship Id="rId14" Type="http://schemas.openxmlformats.org/officeDocument/2006/relationships/image" Target="../media/image11.png"/><Relationship Id="rId2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7.png"/><Relationship Id="rId18" Type="http://schemas.openxmlformats.org/officeDocument/2006/relationships/image" Target="../media/image29.png"/><Relationship Id="rId26" Type="http://schemas.openxmlformats.org/officeDocument/2006/relationships/image" Target="../media/image63.png"/><Relationship Id="rId3" Type="http://schemas.openxmlformats.org/officeDocument/2006/relationships/image" Target="../media/image2.svg"/><Relationship Id="rId21" Type="http://schemas.openxmlformats.org/officeDocument/2006/relationships/image" Target="../media/image16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26.png"/><Relationship Id="rId25" Type="http://schemas.openxmlformats.org/officeDocument/2006/relationships/image" Target="../media/image62.png"/><Relationship Id="rId2" Type="http://schemas.openxmlformats.org/officeDocument/2006/relationships/image" Target="../media/image1.png"/><Relationship Id="rId16" Type="http://schemas.openxmlformats.org/officeDocument/2006/relationships/image" Target="../media/image45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24" Type="http://schemas.openxmlformats.org/officeDocument/2006/relationships/image" Target="../media/image21.png"/><Relationship Id="rId5" Type="http://schemas.openxmlformats.org/officeDocument/2006/relationships/image" Target="../media/image4.svg"/><Relationship Id="rId15" Type="http://schemas.openxmlformats.org/officeDocument/2006/relationships/image" Target="../media/image44.png"/><Relationship Id="rId23" Type="http://schemas.openxmlformats.org/officeDocument/2006/relationships/image" Target="../media/image49.png"/><Relationship Id="rId10" Type="http://schemas.openxmlformats.org/officeDocument/2006/relationships/image" Target="../media/image5.png"/><Relationship Id="rId19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4.png"/><Relationship Id="rId14" Type="http://schemas.openxmlformats.org/officeDocument/2006/relationships/image" Target="../media/image11.png"/><Relationship Id="rId22" Type="http://schemas.openxmlformats.org/officeDocument/2006/relationships/image" Target="../media/image6.png"/><Relationship Id="rId27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7.png"/><Relationship Id="rId18" Type="http://schemas.openxmlformats.org/officeDocument/2006/relationships/image" Target="../media/image29.png"/><Relationship Id="rId26" Type="http://schemas.openxmlformats.org/officeDocument/2006/relationships/image" Target="../media/image66.png"/><Relationship Id="rId3" Type="http://schemas.openxmlformats.org/officeDocument/2006/relationships/image" Target="../media/image2.svg"/><Relationship Id="rId21" Type="http://schemas.openxmlformats.org/officeDocument/2006/relationships/image" Target="../media/image16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26.png"/><Relationship Id="rId25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45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24" Type="http://schemas.openxmlformats.org/officeDocument/2006/relationships/image" Target="../media/image21.png"/><Relationship Id="rId5" Type="http://schemas.openxmlformats.org/officeDocument/2006/relationships/image" Target="../media/image4.svg"/><Relationship Id="rId15" Type="http://schemas.openxmlformats.org/officeDocument/2006/relationships/image" Target="../media/image44.png"/><Relationship Id="rId23" Type="http://schemas.openxmlformats.org/officeDocument/2006/relationships/image" Target="../media/image49.png"/><Relationship Id="rId10" Type="http://schemas.openxmlformats.org/officeDocument/2006/relationships/image" Target="../media/image5.png"/><Relationship Id="rId19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4.png"/><Relationship Id="rId14" Type="http://schemas.openxmlformats.org/officeDocument/2006/relationships/image" Target="../media/image11.png"/><Relationship Id="rId2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7.png"/><Relationship Id="rId18" Type="http://schemas.openxmlformats.org/officeDocument/2006/relationships/image" Target="../media/image29.png"/><Relationship Id="rId26" Type="http://schemas.openxmlformats.org/officeDocument/2006/relationships/image" Target="../media/image68.jpg"/><Relationship Id="rId3" Type="http://schemas.openxmlformats.org/officeDocument/2006/relationships/image" Target="../media/image2.svg"/><Relationship Id="rId21" Type="http://schemas.openxmlformats.org/officeDocument/2006/relationships/image" Target="../media/image16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26.png"/><Relationship Id="rId25" Type="http://schemas.openxmlformats.org/officeDocument/2006/relationships/image" Target="../media/image67.jpg"/><Relationship Id="rId2" Type="http://schemas.openxmlformats.org/officeDocument/2006/relationships/image" Target="../media/image1.png"/><Relationship Id="rId16" Type="http://schemas.openxmlformats.org/officeDocument/2006/relationships/image" Target="../media/image45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24" Type="http://schemas.openxmlformats.org/officeDocument/2006/relationships/image" Target="../media/image21.png"/><Relationship Id="rId5" Type="http://schemas.openxmlformats.org/officeDocument/2006/relationships/image" Target="../media/image4.svg"/><Relationship Id="rId15" Type="http://schemas.openxmlformats.org/officeDocument/2006/relationships/image" Target="../media/image44.png"/><Relationship Id="rId23" Type="http://schemas.openxmlformats.org/officeDocument/2006/relationships/image" Target="../media/image49.png"/><Relationship Id="rId10" Type="http://schemas.openxmlformats.org/officeDocument/2006/relationships/image" Target="../media/image5.png"/><Relationship Id="rId19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4.png"/><Relationship Id="rId14" Type="http://schemas.openxmlformats.org/officeDocument/2006/relationships/image" Target="../media/image11.png"/><Relationship Id="rId22" Type="http://schemas.openxmlformats.org/officeDocument/2006/relationships/image" Target="../media/image6.png"/><Relationship Id="rId27" Type="http://schemas.openxmlformats.org/officeDocument/2006/relationships/image" Target="../media/image6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7.png"/><Relationship Id="rId18" Type="http://schemas.openxmlformats.org/officeDocument/2006/relationships/image" Target="../media/image29.png"/><Relationship Id="rId26" Type="http://schemas.openxmlformats.org/officeDocument/2006/relationships/image" Target="../media/image71.jpg"/><Relationship Id="rId3" Type="http://schemas.openxmlformats.org/officeDocument/2006/relationships/image" Target="../media/image2.svg"/><Relationship Id="rId21" Type="http://schemas.openxmlformats.org/officeDocument/2006/relationships/image" Target="../media/image16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26.png"/><Relationship Id="rId25" Type="http://schemas.openxmlformats.org/officeDocument/2006/relationships/image" Target="../media/image70.jpg"/><Relationship Id="rId2" Type="http://schemas.openxmlformats.org/officeDocument/2006/relationships/image" Target="../media/image1.png"/><Relationship Id="rId16" Type="http://schemas.openxmlformats.org/officeDocument/2006/relationships/image" Target="../media/image45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24" Type="http://schemas.openxmlformats.org/officeDocument/2006/relationships/image" Target="../media/image21.png"/><Relationship Id="rId5" Type="http://schemas.openxmlformats.org/officeDocument/2006/relationships/image" Target="../media/image4.svg"/><Relationship Id="rId15" Type="http://schemas.openxmlformats.org/officeDocument/2006/relationships/image" Target="../media/image44.png"/><Relationship Id="rId23" Type="http://schemas.openxmlformats.org/officeDocument/2006/relationships/image" Target="../media/image49.png"/><Relationship Id="rId10" Type="http://schemas.openxmlformats.org/officeDocument/2006/relationships/image" Target="../media/image5.png"/><Relationship Id="rId19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4.png"/><Relationship Id="rId14" Type="http://schemas.openxmlformats.org/officeDocument/2006/relationships/image" Target="../media/image11.png"/><Relationship Id="rId22" Type="http://schemas.openxmlformats.org/officeDocument/2006/relationships/image" Target="../media/image6.png"/><Relationship Id="rId27" Type="http://schemas.openxmlformats.org/officeDocument/2006/relationships/image" Target="../media/image7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7.png"/><Relationship Id="rId18" Type="http://schemas.openxmlformats.org/officeDocument/2006/relationships/image" Target="../media/image29.png"/><Relationship Id="rId3" Type="http://schemas.openxmlformats.org/officeDocument/2006/relationships/image" Target="../media/image2.svg"/><Relationship Id="rId21" Type="http://schemas.openxmlformats.org/officeDocument/2006/relationships/image" Target="../media/image16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17" Type="http://schemas.openxmlformats.org/officeDocument/2006/relationships/image" Target="../media/image26.png"/><Relationship Id="rId25" Type="http://schemas.openxmlformats.org/officeDocument/2006/relationships/image" Target="../media/image73.jpg"/><Relationship Id="rId2" Type="http://schemas.openxmlformats.org/officeDocument/2006/relationships/image" Target="../media/image1.png"/><Relationship Id="rId16" Type="http://schemas.openxmlformats.org/officeDocument/2006/relationships/image" Target="../media/image45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24" Type="http://schemas.openxmlformats.org/officeDocument/2006/relationships/image" Target="../media/image21.png"/><Relationship Id="rId5" Type="http://schemas.openxmlformats.org/officeDocument/2006/relationships/image" Target="../media/image4.svg"/><Relationship Id="rId15" Type="http://schemas.openxmlformats.org/officeDocument/2006/relationships/image" Target="../media/image44.png"/><Relationship Id="rId23" Type="http://schemas.openxmlformats.org/officeDocument/2006/relationships/image" Target="../media/image49.png"/><Relationship Id="rId10" Type="http://schemas.openxmlformats.org/officeDocument/2006/relationships/image" Target="../media/image5.png"/><Relationship Id="rId19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4.png"/><Relationship Id="rId14" Type="http://schemas.openxmlformats.org/officeDocument/2006/relationships/image" Target="../media/image11.png"/><Relationship Id="rId2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74.jpg"/><Relationship Id="rId3" Type="http://schemas.openxmlformats.org/officeDocument/2006/relationships/image" Target="../media/image1.png"/><Relationship Id="rId21" Type="http://schemas.openxmlformats.org/officeDocument/2006/relationships/image" Target="../media/image69.jp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5" Type="http://schemas.openxmlformats.org/officeDocument/2006/relationships/image" Target="../media/image9.png"/><Relationship Id="rId10" Type="http://schemas.openxmlformats.org/officeDocument/2006/relationships/image" Target="../media/image26.png"/><Relationship Id="rId19" Type="http://schemas.openxmlformats.org/officeDocument/2006/relationships/image" Target="../media/image75.jpe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28.sv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27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2.svg"/><Relationship Id="rId15" Type="http://schemas.openxmlformats.org/officeDocument/2006/relationships/image" Target="../media/image21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1.png"/><Relationship Id="rId18" Type="http://schemas.openxmlformats.org/officeDocument/2006/relationships/hyperlink" Target="https://www.pngall.com/crab-png/download/9340" TargetMode="External"/><Relationship Id="rId3" Type="http://schemas.openxmlformats.org/officeDocument/2006/relationships/image" Target="../media/image2.svg"/><Relationship Id="rId21" Type="http://schemas.openxmlformats.org/officeDocument/2006/relationships/image" Target="../media/image36.png"/><Relationship Id="rId7" Type="http://schemas.openxmlformats.org/officeDocument/2006/relationships/image" Target="../media/image7.png"/><Relationship Id="rId12" Type="http://schemas.openxmlformats.org/officeDocument/2006/relationships/hyperlink" Target="https://openclipart.org/detail/17861/mcol_fried_eggs" TargetMode="External"/><Relationship Id="rId17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hyperlink" Target="https://pixabay.com/en/fish-feed-fry-559888/" TargetMode="Externa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8.svg"/><Relationship Id="rId15" Type="http://schemas.openxmlformats.org/officeDocument/2006/relationships/image" Target="../media/image32.png"/><Relationship Id="rId10" Type="http://schemas.openxmlformats.org/officeDocument/2006/relationships/image" Target="../media/image29.png"/><Relationship Id="rId19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19.png"/><Relationship Id="rId14" Type="http://schemas.openxmlformats.org/officeDocument/2006/relationships/hyperlink" Target="https://pixabay.com/en/milk-powder-food-nutrition-healthy-312369/" TargetMode="External"/><Relationship Id="rId22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77.jpeg"/><Relationship Id="rId3" Type="http://schemas.openxmlformats.org/officeDocument/2006/relationships/image" Target="../media/image1.png"/><Relationship Id="rId21" Type="http://schemas.openxmlformats.org/officeDocument/2006/relationships/image" Target="../media/image80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1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5" Type="http://schemas.openxmlformats.org/officeDocument/2006/relationships/image" Target="../media/image9.png"/><Relationship Id="rId10" Type="http://schemas.openxmlformats.org/officeDocument/2006/relationships/image" Target="../media/image26.png"/><Relationship Id="rId19" Type="http://schemas.openxmlformats.org/officeDocument/2006/relationships/image" Target="../media/image78.jpe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svg"/><Relationship Id="rId1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28.svg"/><Relationship Id="rId15" Type="http://schemas.openxmlformats.org/officeDocument/2006/relationships/image" Target="../media/image21.png"/><Relationship Id="rId10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28.svg"/><Relationship Id="rId15" Type="http://schemas.openxmlformats.org/officeDocument/2006/relationships/image" Target="../media/image21.png"/><Relationship Id="rId10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9.png"/><Relationship Id="rId18" Type="http://schemas.microsoft.com/office/2007/relationships/hdphoto" Target="../media/hdphoto1.wdp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39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42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svg"/><Relationship Id="rId1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.png"/><Relationship Id="rId1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45.svg"/><Relationship Id="rId15" Type="http://schemas.openxmlformats.org/officeDocument/2006/relationships/image" Target="../media/image29.png"/><Relationship Id="rId10" Type="http://schemas.openxmlformats.org/officeDocument/2006/relationships/image" Target="../media/image14.png"/><Relationship Id="rId19" Type="http://schemas.openxmlformats.org/officeDocument/2006/relationships/image" Target="../media/image7.png"/><Relationship Id="rId4" Type="http://schemas.openxmlformats.org/officeDocument/2006/relationships/image" Target="../media/image44.png"/><Relationship Id="rId9" Type="http://schemas.openxmlformats.org/officeDocument/2006/relationships/image" Target="../media/image26.png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8.png"/><Relationship Id="rId1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16.png"/><Relationship Id="rId17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28.svg"/><Relationship Id="rId15" Type="http://schemas.openxmlformats.org/officeDocument/2006/relationships/image" Target="../media/image7.png"/><Relationship Id="rId10" Type="http://schemas.openxmlformats.org/officeDocument/2006/relationships/image" Target="../media/image47.png"/><Relationship Id="rId19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8.png"/><Relationship Id="rId1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16.png"/><Relationship Id="rId17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28.svg"/><Relationship Id="rId15" Type="http://schemas.openxmlformats.org/officeDocument/2006/relationships/image" Target="../media/image7.png"/><Relationship Id="rId10" Type="http://schemas.openxmlformats.org/officeDocument/2006/relationships/image" Target="../media/image47.png"/><Relationship Id="rId19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79119" y="1695212"/>
            <a:ext cx="13436786" cy="4572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7200" b="1" spc="263" dirty="0">
                <a:solidFill>
                  <a:srgbClr val="00806C"/>
                </a:solidFill>
                <a:latin typeface="Ravie" panose="04040805050809020602" pitchFamily="82" charset="0"/>
              </a:rPr>
              <a:t>A Mobile Application for Food Allergen Detection</a:t>
            </a:r>
          </a:p>
        </p:txBody>
      </p:sp>
      <p:sp>
        <p:nvSpPr>
          <p:cNvPr id="3" name="Freeform 3"/>
          <p:cNvSpPr/>
          <p:nvPr/>
        </p:nvSpPr>
        <p:spPr>
          <a:xfrm rot="6322007">
            <a:off x="-2659861" y="-1289935"/>
            <a:ext cx="7779476" cy="6944951"/>
          </a:xfrm>
          <a:custGeom>
            <a:avLst/>
            <a:gdLst/>
            <a:ahLst/>
            <a:cxnLst/>
            <a:rect l="l" t="t" r="r" b="b"/>
            <a:pathLst>
              <a:path w="7779476" h="6944951">
                <a:moveTo>
                  <a:pt x="0" y="0"/>
                </a:moveTo>
                <a:lnTo>
                  <a:pt x="7779476" y="0"/>
                </a:lnTo>
                <a:lnTo>
                  <a:pt x="7779476" y="6944950"/>
                </a:lnTo>
                <a:lnTo>
                  <a:pt x="0" y="694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8542992">
            <a:off x="15373072" y="-1926642"/>
            <a:ext cx="7079594" cy="6410250"/>
          </a:xfrm>
          <a:custGeom>
            <a:avLst/>
            <a:gdLst/>
            <a:ahLst/>
            <a:cxnLst/>
            <a:rect l="l" t="t" r="r" b="b"/>
            <a:pathLst>
              <a:path w="7079594" h="6410250">
                <a:moveTo>
                  <a:pt x="0" y="0"/>
                </a:moveTo>
                <a:lnTo>
                  <a:pt x="7079593" y="0"/>
                </a:lnTo>
                <a:lnTo>
                  <a:pt x="7079593" y="6410250"/>
                </a:lnTo>
                <a:lnTo>
                  <a:pt x="0" y="641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21111971">
            <a:off x="16275191" y="1460963"/>
            <a:ext cx="1132106" cy="2610042"/>
          </a:xfrm>
          <a:custGeom>
            <a:avLst/>
            <a:gdLst/>
            <a:ahLst/>
            <a:cxnLst/>
            <a:rect l="l" t="t" r="r" b="b"/>
            <a:pathLst>
              <a:path w="1132106" h="2610042">
                <a:moveTo>
                  <a:pt x="0" y="0"/>
                </a:moveTo>
                <a:lnTo>
                  <a:pt x="1132105" y="0"/>
                </a:lnTo>
                <a:lnTo>
                  <a:pt x="1132105" y="2610042"/>
                </a:lnTo>
                <a:lnTo>
                  <a:pt x="0" y="2610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4313641">
            <a:off x="12310862" y="4598213"/>
            <a:ext cx="7779476" cy="6944951"/>
          </a:xfrm>
          <a:custGeom>
            <a:avLst/>
            <a:gdLst/>
            <a:ahLst/>
            <a:cxnLst/>
            <a:rect l="l" t="t" r="r" b="b"/>
            <a:pathLst>
              <a:path w="7779476" h="6944951">
                <a:moveTo>
                  <a:pt x="0" y="0"/>
                </a:moveTo>
                <a:lnTo>
                  <a:pt x="7779476" y="0"/>
                </a:lnTo>
                <a:lnTo>
                  <a:pt x="7779476" y="6944950"/>
                </a:lnTo>
                <a:lnTo>
                  <a:pt x="0" y="694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8542992">
            <a:off x="-2559845" y="3092487"/>
            <a:ext cx="6017954" cy="5740452"/>
          </a:xfrm>
          <a:custGeom>
            <a:avLst/>
            <a:gdLst/>
            <a:ahLst/>
            <a:cxnLst/>
            <a:rect l="l" t="t" r="r" b="b"/>
            <a:pathLst>
              <a:path w="6017954" h="5740452">
                <a:moveTo>
                  <a:pt x="0" y="0"/>
                </a:moveTo>
                <a:lnTo>
                  <a:pt x="6017954" y="0"/>
                </a:lnTo>
                <a:lnTo>
                  <a:pt x="6017954" y="5740452"/>
                </a:lnTo>
                <a:lnTo>
                  <a:pt x="0" y="5740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7641" b="-11668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737532">
            <a:off x="68932" y="2650722"/>
            <a:ext cx="1515567" cy="2051359"/>
          </a:xfrm>
          <a:custGeom>
            <a:avLst/>
            <a:gdLst/>
            <a:ahLst/>
            <a:cxnLst/>
            <a:rect l="l" t="t" r="r" b="b"/>
            <a:pathLst>
              <a:path w="1515567" h="2051359">
                <a:moveTo>
                  <a:pt x="0" y="0"/>
                </a:moveTo>
                <a:lnTo>
                  <a:pt x="1515567" y="0"/>
                </a:lnTo>
                <a:lnTo>
                  <a:pt x="1515567" y="2051360"/>
                </a:lnTo>
                <a:lnTo>
                  <a:pt x="0" y="2051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1233557">
            <a:off x="1892274" y="4844172"/>
            <a:ext cx="1557996" cy="1501908"/>
          </a:xfrm>
          <a:custGeom>
            <a:avLst/>
            <a:gdLst/>
            <a:ahLst/>
            <a:cxnLst/>
            <a:rect l="l" t="t" r="r" b="b"/>
            <a:pathLst>
              <a:path w="1557996" h="1501908">
                <a:moveTo>
                  <a:pt x="0" y="0"/>
                </a:moveTo>
                <a:lnTo>
                  <a:pt x="1557995" y="0"/>
                </a:lnTo>
                <a:lnTo>
                  <a:pt x="1557995" y="1501908"/>
                </a:lnTo>
                <a:lnTo>
                  <a:pt x="0" y="1501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-1760898">
            <a:off x="484381" y="1278565"/>
            <a:ext cx="1096173" cy="1367025"/>
          </a:xfrm>
          <a:custGeom>
            <a:avLst/>
            <a:gdLst/>
            <a:ahLst/>
            <a:cxnLst/>
            <a:rect l="l" t="t" r="r" b="b"/>
            <a:pathLst>
              <a:path w="1096173" h="1367025">
                <a:moveTo>
                  <a:pt x="0" y="0"/>
                </a:moveTo>
                <a:lnTo>
                  <a:pt x="1096173" y="0"/>
                </a:lnTo>
                <a:lnTo>
                  <a:pt x="1096173" y="1367024"/>
                </a:lnTo>
                <a:lnTo>
                  <a:pt x="0" y="13670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-1023716">
            <a:off x="2549957" y="422130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9" y="0"/>
                </a:lnTo>
                <a:lnTo>
                  <a:pt x="666149" y="648661"/>
                </a:lnTo>
                <a:lnTo>
                  <a:pt x="0" y="648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-3655776">
            <a:off x="2289506" y="1606607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9" y="0"/>
                </a:lnTo>
                <a:lnTo>
                  <a:pt x="666149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6064190">
            <a:off x="-355377" y="573016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-6653761">
            <a:off x="1724109" y="1107957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-2790955">
            <a:off x="3581390" y="369205"/>
            <a:ext cx="703635" cy="894926"/>
          </a:xfrm>
          <a:custGeom>
            <a:avLst/>
            <a:gdLst/>
            <a:ahLst/>
            <a:cxnLst/>
            <a:rect l="l" t="t" r="r" b="b"/>
            <a:pathLst>
              <a:path w="703635" h="894926">
                <a:moveTo>
                  <a:pt x="0" y="0"/>
                </a:moveTo>
                <a:lnTo>
                  <a:pt x="703635" y="0"/>
                </a:lnTo>
                <a:lnTo>
                  <a:pt x="703635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722042">
            <a:off x="17995833" y="1710318"/>
            <a:ext cx="1103783" cy="2803259"/>
          </a:xfrm>
          <a:custGeom>
            <a:avLst/>
            <a:gdLst/>
            <a:ahLst/>
            <a:cxnLst/>
            <a:rect l="l" t="t" r="r" b="b"/>
            <a:pathLst>
              <a:path w="1103783" h="2803259">
                <a:moveTo>
                  <a:pt x="0" y="0"/>
                </a:moveTo>
                <a:lnTo>
                  <a:pt x="1103784" y="0"/>
                </a:lnTo>
                <a:lnTo>
                  <a:pt x="1103784" y="2803259"/>
                </a:lnTo>
                <a:lnTo>
                  <a:pt x="0" y="28032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059463">
            <a:off x="16487133" y="3795986"/>
            <a:ext cx="2826164" cy="3864840"/>
          </a:xfrm>
          <a:custGeom>
            <a:avLst/>
            <a:gdLst/>
            <a:ahLst/>
            <a:cxnLst/>
            <a:rect l="l" t="t" r="r" b="b"/>
            <a:pathLst>
              <a:path w="2826164" h="3864840">
                <a:moveTo>
                  <a:pt x="0" y="0"/>
                </a:moveTo>
                <a:lnTo>
                  <a:pt x="2826164" y="0"/>
                </a:lnTo>
                <a:lnTo>
                  <a:pt x="2826164" y="3864840"/>
                </a:lnTo>
                <a:lnTo>
                  <a:pt x="0" y="38648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855375">
            <a:off x="4422178" y="7994614"/>
            <a:ext cx="1707331" cy="3470186"/>
          </a:xfrm>
          <a:custGeom>
            <a:avLst/>
            <a:gdLst/>
            <a:ahLst/>
            <a:cxnLst/>
            <a:rect l="l" t="t" r="r" b="b"/>
            <a:pathLst>
              <a:path w="1707331" h="3470186">
                <a:moveTo>
                  <a:pt x="0" y="0"/>
                </a:moveTo>
                <a:lnTo>
                  <a:pt x="1707331" y="0"/>
                </a:lnTo>
                <a:lnTo>
                  <a:pt x="1707331" y="3470186"/>
                </a:lnTo>
                <a:lnTo>
                  <a:pt x="0" y="3470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 rot="-209411" flipH="1">
            <a:off x="12711548" y="7964609"/>
            <a:ext cx="2882147" cy="2705615"/>
          </a:xfrm>
          <a:custGeom>
            <a:avLst/>
            <a:gdLst/>
            <a:ahLst/>
            <a:cxnLst/>
            <a:rect l="l" t="t" r="r" b="b"/>
            <a:pathLst>
              <a:path w="2882147" h="2705615">
                <a:moveTo>
                  <a:pt x="2882147" y="0"/>
                </a:moveTo>
                <a:lnTo>
                  <a:pt x="0" y="0"/>
                </a:lnTo>
                <a:lnTo>
                  <a:pt x="0" y="2705615"/>
                </a:lnTo>
                <a:lnTo>
                  <a:pt x="2882147" y="2705615"/>
                </a:lnTo>
                <a:lnTo>
                  <a:pt x="2882147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742188">
            <a:off x="-318697" y="5972233"/>
            <a:ext cx="5778816" cy="5094178"/>
          </a:xfrm>
          <a:custGeom>
            <a:avLst/>
            <a:gdLst/>
            <a:ahLst/>
            <a:cxnLst/>
            <a:rect l="l" t="t" r="r" b="b"/>
            <a:pathLst>
              <a:path w="5778816" h="5094178">
                <a:moveTo>
                  <a:pt x="0" y="0"/>
                </a:moveTo>
                <a:lnTo>
                  <a:pt x="5778817" y="0"/>
                </a:lnTo>
                <a:lnTo>
                  <a:pt x="5778817" y="5094178"/>
                </a:lnTo>
                <a:lnTo>
                  <a:pt x="0" y="50941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2023592">
            <a:off x="878477" y="5327945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1159433" flipH="1">
            <a:off x="-404404" y="5226551"/>
            <a:ext cx="1874501" cy="2042062"/>
          </a:xfrm>
          <a:custGeom>
            <a:avLst/>
            <a:gdLst/>
            <a:ahLst/>
            <a:cxnLst/>
            <a:rect l="l" t="t" r="r" b="b"/>
            <a:pathLst>
              <a:path w="1874501" h="2042062">
                <a:moveTo>
                  <a:pt x="1874501" y="0"/>
                </a:moveTo>
                <a:lnTo>
                  <a:pt x="0" y="0"/>
                </a:lnTo>
                <a:lnTo>
                  <a:pt x="0" y="2042062"/>
                </a:lnTo>
                <a:lnTo>
                  <a:pt x="1874501" y="2042062"/>
                </a:lnTo>
                <a:lnTo>
                  <a:pt x="1874501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912841">
            <a:off x="14685872" y="6407931"/>
            <a:ext cx="4517333" cy="3862320"/>
          </a:xfrm>
          <a:custGeom>
            <a:avLst/>
            <a:gdLst/>
            <a:ahLst/>
            <a:cxnLst/>
            <a:rect l="l" t="t" r="r" b="b"/>
            <a:pathLst>
              <a:path w="4517333" h="3862320">
                <a:moveTo>
                  <a:pt x="0" y="0"/>
                </a:moveTo>
                <a:lnTo>
                  <a:pt x="4517333" y="0"/>
                </a:lnTo>
                <a:lnTo>
                  <a:pt x="4517333" y="3862319"/>
                </a:lnTo>
                <a:lnTo>
                  <a:pt x="0" y="386231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1024981">
            <a:off x="17107637" y="-57469"/>
            <a:ext cx="958552" cy="1727121"/>
          </a:xfrm>
          <a:custGeom>
            <a:avLst/>
            <a:gdLst/>
            <a:ahLst/>
            <a:cxnLst/>
            <a:rect l="l" t="t" r="r" b="b"/>
            <a:pathLst>
              <a:path w="958552" h="1727121">
                <a:moveTo>
                  <a:pt x="0" y="0"/>
                </a:moveTo>
                <a:lnTo>
                  <a:pt x="958552" y="0"/>
                </a:lnTo>
                <a:lnTo>
                  <a:pt x="958552" y="1727121"/>
                </a:lnTo>
                <a:lnTo>
                  <a:pt x="0" y="172712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2585992">
            <a:off x="15909870" y="394962"/>
            <a:ext cx="1076668" cy="706563"/>
          </a:xfrm>
          <a:custGeom>
            <a:avLst/>
            <a:gdLst/>
            <a:ahLst/>
            <a:cxnLst/>
            <a:rect l="l" t="t" r="r" b="b"/>
            <a:pathLst>
              <a:path w="1076668" h="706563">
                <a:moveTo>
                  <a:pt x="0" y="0"/>
                </a:moveTo>
                <a:lnTo>
                  <a:pt x="1076668" y="0"/>
                </a:lnTo>
                <a:lnTo>
                  <a:pt x="1076668" y="706563"/>
                </a:lnTo>
                <a:lnTo>
                  <a:pt x="0" y="706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 rot="7376406">
            <a:off x="18414648" y="-68400"/>
            <a:ext cx="1076668" cy="706563"/>
          </a:xfrm>
          <a:custGeom>
            <a:avLst/>
            <a:gdLst/>
            <a:ahLst/>
            <a:cxnLst/>
            <a:rect l="l" t="t" r="r" b="b"/>
            <a:pathLst>
              <a:path w="1076668" h="706563">
                <a:moveTo>
                  <a:pt x="0" y="0"/>
                </a:moveTo>
                <a:lnTo>
                  <a:pt x="1076667" y="0"/>
                </a:lnTo>
                <a:lnTo>
                  <a:pt x="1076667" y="706563"/>
                </a:lnTo>
                <a:lnTo>
                  <a:pt x="0" y="706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 rot="2406493">
            <a:off x="17098934" y="1745182"/>
            <a:ext cx="539709" cy="572636"/>
          </a:xfrm>
          <a:custGeom>
            <a:avLst/>
            <a:gdLst/>
            <a:ahLst/>
            <a:cxnLst/>
            <a:rect l="l" t="t" r="r" b="b"/>
            <a:pathLst>
              <a:path w="539709" h="572636">
                <a:moveTo>
                  <a:pt x="0" y="0"/>
                </a:moveTo>
                <a:lnTo>
                  <a:pt x="539709" y="0"/>
                </a:lnTo>
                <a:lnTo>
                  <a:pt x="539709" y="572636"/>
                </a:lnTo>
                <a:lnTo>
                  <a:pt x="0" y="57263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 rot="1286415">
            <a:off x="18144077" y="928773"/>
            <a:ext cx="511806" cy="496452"/>
          </a:xfrm>
          <a:custGeom>
            <a:avLst/>
            <a:gdLst/>
            <a:ahLst/>
            <a:cxnLst/>
            <a:rect l="l" t="t" r="r" b="b"/>
            <a:pathLst>
              <a:path w="511806" h="496452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Freeform 29"/>
          <p:cNvSpPr/>
          <p:nvPr/>
        </p:nvSpPr>
        <p:spPr>
          <a:xfrm rot="5251797">
            <a:off x="17409737" y="2617204"/>
            <a:ext cx="511806" cy="496452"/>
          </a:xfrm>
          <a:custGeom>
            <a:avLst/>
            <a:gdLst/>
            <a:ahLst/>
            <a:cxnLst/>
            <a:rect l="l" t="t" r="r" b="b"/>
            <a:pathLst>
              <a:path w="511806" h="496452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0" name="Freeform 30"/>
          <p:cNvSpPr/>
          <p:nvPr/>
        </p:nvSpPr>
        <p:spPr>
          <a:xfrm rot="9481792" flipV="1">
            <a:off x="18776857" y="965541"/>
            <a:ext cx="539709" cy="572636"/>
          </a:xfrm>
          <a:custGeom>
            <a:avLst/>
            <a:gdLst/>
            <a:ahLst/>
            <a:cxnLst/>
            <a:rect l="l" t="t" r="r" b="b"/>
            <a:pathLst>
              <a:path w="539709" h="572636">
                <a:moveTo>
                  <a:pt x="0" y="572636"/>
                </a:moveTo>
                <a:lnTo>
                  <a:pt x="539709" y="572636"/>
                </a:lnTo>
                <a:lnTo>
                  <a:pt x="539709" y="0"/>
                </a:lnTo>
                <a:lnTo>
                  <a:pt x="0" y="0"/>
                </a:lnTo>
                <a:lnTo>
                  <a:pt x="0" y="572636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1" name="Freeform 31"/>
          <p:cNvSpPr/>
          <p:nvPr/>
        </p:nvSpPr>
        <p:spPr>
          <a:xfrm rot="11560901">
            <a:off x="17793915" y="1635965"/>
            <a:ext cx="511806" cy="496452"/>
          </a:xfrm>
          <a:custGeom>
            <a:avLst/>
            <a:gdLst/>
            <a:ahLst/>
            <a:cxnLst/>
            <a:rect l="l" t="t" r="r" b="b"/>
            <a:pathLst>
              <a:path w="511806" h="496452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2" name="Freeform 32"/>
          <p:cNvSpPr/>
          <p:nvPr/>
        </p:nvSpPr>
        <p:spPr>
          <a:xfrm rot="1753312">
            <a:off x="1304535" y="3776683"/>
            <a:ext cx="845217" cy="1516084"/>
          </a:xfrm>
          <a:custGeom>
            <a:avLst/>
            <a:gdLst/>
            <a:ahLst/>
            <a:cxnLst/>
            <a:rect l="l" t="t" r="r" b="b"/>
            <a:pathLst>
              <a:path w="845217" h="1516084">
                <a:moveTo>
                  <a:pt x="0" y="0"/>
                </a:moveTo>
                <a:lnTo>
                  <a:pt x="845217" y="0"/>
                </a:lnTo>
                <a:lnTo>
                  <a:pt x="845217" y="1516084"/>
                </a:lnTo>
                <a:lnTo>
                  <a:pt x="0" y="151608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6281888" y="6823287"/>
            <a:ext cx="6260122" cy="210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42" dirty="0">
                <a:solidFill>
                  <a:srgbClr val="00806C"/>
                </a:solidFill>
                <a:latin typeface="Josefin Sans"/>
              </a:rPr>
              <a:t>Presentation by</a:t>
            </a:r>
          </a:p>
          <a:p>
            <a:pPr algn="ctr">
              <a:lnSpc>
                <a:spcPts val="5460"/>
              </a:lnSpc>
            </a:pPr>
            <a:r>
              <a:rPr lang="en-US" altLang="zh-CN" sz="4200" spc="42" dirty="0">
                <a:solidFill>
                  <a:srgbClr val="00806C"/>
                </a:solidFill>
                <a:latin typeface="Josefin Sans"/>
              </a:rPr>
              <a:t>Teng Wai Kie</a:t>
            </a:r>
          </a:p>
          <a:p>
            <a:pPr algn="ctr">
              <a:lnSpc>
                <a:spcPts val="5460"/>
              </a:lnSpc>
            </a:pPr>
            <a:r>
              <a:rPr lang="en-US" sz="4200" spc="42" dirty="0">
                <a:solidFill>
                  <a:srgbClr val="00806C"/>
                </a:solidFill>
                <a:latin typeface="Josefin Sans"/>
              </a:rPr>
              <a:t>20ACB04876</a:t>
            </a:r>
          </a:p>
        </p:txBody>
      </p:sp>
      <p:sp>
        <p:nvSpPr>
          <p:cNvPr id="35" name="Freeform 35"/>
          <p:cNvSpPr/>
          <p:nvPr/>
        </p:nvSpPr>
        <p:spPr>
          <a:xfrm rot="-7727320">
            <a:off x="895552" y="255917"/>
            <a:ext cx="703635" cy="894926"/>
          </a:xfrm>
          <a:custGeom>
            <a:avLst/>
            <a:gdLst/>
            <a:ahLst/>
            <a:cxnLst/>
            <a:rect l="l" t="t" r="r" b="b"/>
            <a:pathLst>
              <a:path w="703635" h="894926">
                <a:moveTo>
                  <a:pt x="0" y="0"/>
                </a:moveTo>
                <a:lnTo>
                  <a:pt x="703635" y="0"/>
                </a:lnTo>
                <a:lnTo>
                  <a:pt x="703635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 rot="944995">
            <a:off x="-412221" y="1621204"/>
            <a:ext cx="703635" cy="894926"/>
          </a:xfrm>
          <a:custGeom>
            <a:avLst/>
            <a:gdLst/>
            <a:ahLst/>
            <a:cxnLst/>
            <a:rect l="l" t="t" r="r" b="b"/>
            <a:pathLst>
              <a:path w="703635" h="894926">
                <a:moveTo>
                  <a:pt x="0" y="0"/>
                </a:moveTo>
                <a:lnTo>
                  <a:pt x="703636" y="0"/>
                </a:lnTo>
                <a:lnTo>
                  <a:pt x="703636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 rot="8100000">
            <a:off x="-558659" y="2877690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856804" y="-1032328"/>
            <a:ext cx="5193735" cy="533641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636885" y="2856826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2428912">
            <a:off x="458818" y="5221977"/>
            <a:ext cx="757243" cy="1539111"/>
          </a:xfrm>
          <a:custGeom>
            <a:avLst/>
            <a:gdLst/>
            <a:ahLst/>
            <a:cxnLst/>
            <a:rect l="l" t="t" r="r" b="b"/>
            <a:pathLst>
              <a:path w="757243" h="1539111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330495">
            <a:off x="15806924" y="8035419"/>
            <a:ext cx="2031612" cy="2445761"/>
          </a:xfrm>
          <a:custGeom>
            <a:avLst/>
            <a:gdLst/>
            <a:ahLst/>
            <a:cxnLst/>
            <a:rect l="l" t="t" r="r" b="b"/>
            <a:pathLst>
              <a:path w="2031612" h="2445761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-689160">
            <a:off x="172480" y="2747391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1866795">
            <a:off x="-154667" y="827987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-1289243" flipH="1">
            <a:off x="16979679" y="2497925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-632550">
            <a:off x="283587" y="3797785"/>
            <a:ext cx="1107705" cy="1090720"/>
          </a:xfrm>
          <a:custGeom>
            <a:avLst/>
            <a:gdLst/>
            <a:ahLst/>
            <a:cxnLst/>
            <a:rect l="l" t="t" r="r" b="b"/>
            <a:pathLst>
              <a:path w="1107705" h="1090720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1444445">
            <a:off x="650195" y="9264053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8583982">
            <a:off x="129083" y="4132541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-5496185">
            <a:off x="-355168" y="9191399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904354">
            <a:off x="16597207" y="4472845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815615">
            <a:off x="1917246" y="9312251"/>
            <a:ext cx="1012805" cy="668668"/>
          </a:xfrm>
          <a:custGeom>
            <a:avLst/>
            <a:gdLst/>
            <a:ahLst/>
            <a:cxnLst/>
            <a:rect l="l" t="t" r="r" b="b"/>
            <a:pathLst>
              <a:path w="1012805" h="668668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 rot="7376262">
            <a:off x="17594351" y="5102141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1990099">
            <a:off x="16594023" y="6003853"/>
            <a:ext cx="1109647" cy="1069700"/>
          </a:xfrm>
          <a:custGeom>
            <a:avLst/>
            <a:gdLst/>
            <a:ahLst/>
            <a:cxnLst/>
            <a:rect l="l" t="t" r="r" b="b"/>
            <a:pathLst>
              <a:path w="1109647" h="1069700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-1696908">
            <a:off x="17651923" y="6966270"/>
            <a:ext cx="507928" cy="911355"/>
          </a:xfrm>
          <a:custGeom>
            <a:avLst/>
            <a:gdLst/>
            <a:ahLst/>
            <a:cxnLst/>
            <a:rect l="l" t="t" r="r" b="b"/>
            <a:pathLst>
              <a:path w="507928" h="911355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142799">
            <a:off x="17756222" y="5934014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2700000">
            <a:off x="17796785" y="643718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-1915417">
            <a:off x="17234213" y="556520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481083">
            <a:off x="17276181" y="754346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 rot="683805">
            <a:off x="14479641" y="9258300"/>
            <a:ext cx="1290790" cy="1079397"/>
          </a:xfrm>
          <a:custGeom>
            <a:avLst/>
            <a:gdLst/>
            <a:ahLst/>
            <a:cxnLst/>
            <a:rect l="l" t="t" r="r" b="b"/>
            <a:pathLst>
              <a:path w="1290790" h="1079397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 rot="-1142799">
            <a:off x="164641" y="946634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 rot="7376262">
            <a:off x="1205299" y="9305207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Freeform 29"/>
          <p:cNvSpPr/>
          <p:nvPr/>
        </p:nvSpPr>
        <p:spPr>
          <a:xfrm rot="3091028">
            <a:off x="740852" y="980543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0" name="Freeform 30"/>
          <p:cNvSpPr/>
          <p:nvPr/>
        </p:nvSpPr>
        <p:spPr>
          <a:xfrm rot="-1538165">
            <a:off x="1233061" y="9894936"/>
            <a:ext cx="619791" cy="678494"/>
          </a:xfrm>
          <a:custGeom>
            <a:avLst/>
            <a:gdLst/>
            <a:ahLst/>
            <a:cxnLst/>
            <a:rect l="l" t="t" r="r" b="b"/>
            <a:pathLst>
              <a:path w="619791" h="678494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Freeform 33"/>
          <p:cNvSpPr/>
          <p:nvPr/>
        </p:nvSpPr>
        <p:spPr>
          <a:xfrm rot="-2407817">
            <a:off x="901535" y="4781972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9011276">
            <a:off x="-495255" y="9604491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EC2DAC-54FF-4EDD-0D82-3B8B38CF99C8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2 Literature </a:t>
            </a:r>
            <a:r>
              <a:rPr lang="en-US" altLang="zh-CN" sz="2400" spc="33" dirty="0">
                <a:solidFill>
                  <a:schemeClr val="bg1"/>
                </a:solidFill>
                <a:latin typeface="Josefin Sans"/>
              </a:rPr>
              <a:t>Review</a:t>
            </a:r>
            <a:endParaRPr lang="en-US" sz="2400" spc="33" dirty="0">
              <a:solidFill>
                <a:schemeClr val="bg1"/>
              </a:solidFill>
              <a:latin typeface="Josefin San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FC379F-7279-63B3-D249-DE13B966A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2015"/>
              </p:ext>
            </p:extLst>
          </p:nvPr>
        </p:nvGraphicFramePr>
        <p:xfrm>
          <a:off x="1300231" y="1511198"/>
          <a:ext cx="15985316" cy="840523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996329">
                  <a:extLst>
                    <a:ext uri="{9D8B030D-6E8A-4147-A177-3AD203B41FA5}">
                      <a16:colId xmlns:a16="http://schemas.microsoft.com/office/drawing/2014/main" val="3173301471"/>
                    </a:ext>
                  </a:extLst>
                </a:gridCol>
                <a:gridCol w="3618840">
                  <a:extLst>
                    <a:ext uri="{9D8B030D-6E8A-4147-A177-3AD203B41FA5}">
                      <a16:colId xmlns:a16="http://schemas.microsoft.com/office/drawing/2014/main" val="3005931337"/>
                    </a:ext>
                  </a:extLst>
                </a:gridCol>
                <a:gridCol w="4373818">
                  <a:extLst>
                    <a:ext uri="{9D8B030D-6E8A-4147-A177-3AD203B41FA5}">
                      <a16:colId xmlns:a16="http://schemas.microsoft.com/office/drawing/2014/main" val="4256246574"/>
                    </a:ext>
                  </a:extLst>
                </a:gridCol>
                <a:gridCol w="3996329">
                  <a:extLst>
                    <a:ext uri="{9D8B030D-6E8A-4147-A177-3AD203B41FA5}">
                      <a16:colId xmlns:a16="http://schemas.microsoft.com/office/drawing/2014/main" val="1282701076"/>
                    </a:ext>
                  </a:extLst>
                </a:gridCol>
              </a:tblGrid>
              <a:tr h="66643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Article Title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Objective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Techniques Used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Application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669239"/>
                  </a:ext>
                </a:extLst>
              </a:tr>
              <a:tr h="773879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Mobile Phone Apps for Food Allergies or Intolerances in App Stores: Systematic Search and Quality Assessment Using the Mobile App Rating Scale (MARS)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Assess quality of food allergy/intolerance apps.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b="1" dirty="0">
                          <a:effectLst/>
                        </a:rPr>
                        <a:t>- Multidimensional Mobile App Rating Scale (MARS): </a:t>
                      </a:r>
                      <a:r>
                        <a:rPr lang="en-MY" sz="2800" dirty="0">
                          <a:effectLst/>
                        </a:rPr>
                        <a:t>Rates objective and subjective quality. 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App Classification Categories</a:t>
                      </a:r>
                      <a:r>
                        <a:rPr lang="en-MY" sz="2800" dirty="0">
                          <a:effectLst/>
                        </a:rPr>
                        <a:t>: Descriptive aim, engagement, functionality, aesthetics, and information. 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Output and Input Features Evaluation</a:t>
                      </a:r>
                      <a:r>
                        <a:rPr lang="en-MY" sz="2800" dirty="0">
                          <a:effectLst/>
                        </a:rPr>
                        <a:t>: Assess features related to food recognition and allergen information.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Provides reliable and high-quality apps for managing food allergies/intolerances.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754359"/>
                  </a:ext>
                </a:extLst>
              </a:tr>
            </a:tbl>
          </a:graphicData>
        </a:graphic>
      </p:graphicFrame>
      <p:sp>
        <p:nvSpPr>
          <p:cNvPr id="7" name="TextBox 2">
            <a:extLst>
              <a:ext uri="{FF2B5EF4-FFF2-40B4-BE49-F238E27FC236}">
                <a16:creationId xmlns:a16="http://schemas.microsoft.com/office/drawing/2014/main" id="{1D0F9D9E-1A3E-B58B-A868-F900EC372CCE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Literature Review </a:t>
            </a: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(Application)</a:t>
            </a:r>
            <a:endParaRPr lang="en-US" sz="7200" u="sng" spc="168" dirty="0">
              <a:solidFill>
                <a:srgbClr val="00806C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210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856804" y="-1032328"/>
            <a:ext cx="5193735" cy="533641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636885" y="2856826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2428912">
            <a:off x="458818" y="5221977"/>
            <a:ext cx="757243" cy="1539111"/>
          </a:xfrm>
          <a:custGeom>
            <a:avLst/>
            <a:gdLst/>
            <a:ahLst/>
            <a:cxnLst/>
            <a:rect l="l" t="t" r="r" b="b"/>
            <a:pathLst>
              <a:path w="757243" h="1539111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330495">
            <a:off x="15806924" y="8035419"/>
            <a:ext cx="2031612" cy="2445761"/>
          </a:xfrm>
          <a:custGeom>
            <a:avLst/>
            <a:gdLst/>
            <a:ahLst/>
            <a:cxnLst/>
            <a:rect l="l" t="t" r="r" b="b"/>
            <a:pathLst>
              <a:path w="2031612" h="2445761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-689160">
            <a:off x="172480" y="2747391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1866795">
            <a:off x="-154667" y="827987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-1289243" flipH="1">
            <a:off x="16979679" y="2497925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-632550">
            <a:off x="283587" y="3797785"/>
            <a:ext cx="1107705" cy="1090720"/>
          </a:xfrm>
          <a:custGeom>
            <a:avLst/>
            <a:gdLst/>
            <a:ahLst/>
            <a:cxnLst/>
            <a:rect l="l" t="t" r="r" b="b"/>
            <a:pathLst>
              <a:path w="1107705" h="1090720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1444445">
            <a:off x="650195" y="9264053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8583982">
            <a:off x="129083" y="4132541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-5496185">
            <a:off x="-355168" y="9191399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904354">
            <a:off x="16597207" y="4472845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815615">
            <a:off x="1917246" y="9312251"/>
            <a:ext cx="1012805" cy="668668"/>
          </a:xfrm>
          <a:custGeom>
            <a:avLst/>
            <a:gdLst/>
            <a:ahLst/>
            <a:cxnLst/>
            <a:rect l="l" t="t" r="r" b="b"/>
            <a:pathLst>
              <a:path w="1012805" h="668668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 rot="7376262">
            <a:off x="17594351" y="5102141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1990099">
            <a:off x="16594023" y="6003853"/>
            <a:ext cx="1109647" cy="1069700"/>
          </a:xfrm>
          <a:custGeom>
            <a:avLst/>
            <a:gdLst/>
            <a:ahLst/>
            <a:cxnLst/>
            <a:rect l="l" t="t" r="r" b="b"/>
            <a:pathLst>
              <a:path w="1109647" h="1069700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-1696908">
            <a:off x="17651923" y="6966270"/>
            <a:ext cx="507928" cy="911355"/>
          </a:xfrm>
          <a:custGeom>
            <a:avLst/>
            <a:gdLst/>
            <a:ahLst/>
            <a:cxnLst/>
            <a:rect l="l" t="t" r="r" b="b"/>
            <a:pathLst>
              <a:path w="507928" h="911355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142799">
            <a:off x="17756222" y="5934014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2700000">
            <a:off x="17796785" y="643718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-1915417">
            <a:off x="17234213" y="556520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481083">
            <a:off x="17276181" y="754346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 rot="683805">
            <a:off x="14479641" y="9258300"/>
            <a:ext cx="1290790" cy="1079397"/>
          </a:xfrm>
          <a:custGeom>
            <a:avLst/>
            <a:gdLst/>
            <a:ahLst/>
            <a:cxnLst/>
            <a:rect l="l" t="t" r="r" b="b"/>
            <a:pathLst>
              <a:path w="1290790" h="1079397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 rot="-1142799">
            <a:off x="164641" y="946634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 rot="7376262">
            <a:off x="1205299" y="9305207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Freeform 29"/>
          <p:cNvSpPr/>
          <p:nvPr/>
        </p:nvSpPr>
        <p:spPr>
          <a:xfrm rot="3091028">
            <a:off x="740852" y="980543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0" name="Freeform 30"/>
          <p:cNvSpPr/>
          <p:nvPr/>
        </p:nvSpPr>
        <p:spPr>
          <a:xfrm rot="-1538165">
            <a:off x="1233061" y="9894936"/>
            <a:ext cx="619791" cy="678494"/>
          </a:xfrm>
          <a:custGeom>
            <a:avLst/>
            <a:gdLst/>
            <a:ahLst/>
            <a:cxnLst/>
            <a:rect l="l" t="t" r="r" b="b"/>
            <a:pathLst>
              <a:path w="619791" h="678494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Freeform 33"/>
          <p:cNvSpPr/>
          <p:nvPr/>
        </p:nvSpPr>
        <p:spPr>
          <a:xfrm rot="-2407817">
            <a:off x="901535" y="4781972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9011276">
            <a:off x="-495255" y="9604491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EC2DAC-54FF-4EDD-0D82-3B8B38CF99C8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2 Literature </a:t>
            </a:r>
            <a:r>
              <a:rPr lang="en-US" altLang="zh-CN" sz="2400" spc="33" dirty="0">
                <a:solidFill>
                  <a:schemeClr val="bg1"/>
                </a:solidFill>
                <a:latin typeface="Josefin Sans"/>
              </a:rPr>
              <a:t>Review</a:t>
            </a:r>
            <a:endParaRPr lang="en-US" sz="2400" spc="33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D9F86F05-0F36-1C61-AA98-6A3F2543CAA0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Literature Review (Image)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623001-0705-7CA0-6E0B-187B1141B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91533"/>
              </p:ext>
            </p:extLst>
          </p:nvPr>
        </p:nvGraphicFramePr>
        <p:xfrm>
          <a:off x="1834495" y="1256996"/>
          <a:ext cx="14709252" cy="842377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677313">
                  <a:extLst>
                    <a:ext uri="{9D8B030D-6E8A-4147-A177-3AD203B41FA5}">
                      <a16:colId xmlns:a16="http://schemas.microsoft.com/office/drawing/2014/main" val="1105484446"/>
                    </a:ext>
                  </a:extLst>
                </a:gridCol>
                <a:gridCol w="2793992">
                  <a:extLst>
                    <a:ext uri="{9D8B030D-6E8A-4147-A177-3AD203B41FA5}">
                      <a16:colId xmlns:a16="http://schemas.microsoft.com/office/drawing/2014/main" val="2164005324"/>
                    </a:ext>
                  </a:extLst>
                </a:gridCol>
                <a:gridCol w="4560634">
                  <a:extLst>
                    <a:ext uri="{9D8B030D-6E8A-4147-A177-3AD203B41FA5}">
                      <a16:colId xmlns:a16="http://schemas.microsoft.com/office/drawing/2014/main" val="1671042886"/>
                    </a:ext>
                  </a:extLst>
                </a:gridCol>
                <a:gridCol w="3677313">
                  <a:extLst>
                    <a:ext uri="{9D8B030D-6E8A-4147-A177-3AD203B41FA5}">
                      <a16:colId xmlns:a16="http://schemas.microsoft.com/office/drawing/2014/main" val="849385172"/>
                    </a:ext>
                  </a:extLst>
                </a:gridCol>
              </a:tblGrid>
              <a:tr h="3646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Article Title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Objective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Techniques Used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Application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949674"/>
                  </a:ext>
                </a:extLst>
              </a:tr>
              <a:tr h="275379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Text Detection and Recognition in Imagery: A Survey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Survey existing methods for text detection and recognition in images.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Review of Various Techniques</a:t>
                      </a:r>
                      <a:r>
                        <a:rPr lang="en-MY" sz="2800" dirty="0">
                          <a:effectLst/>
                        </a:rPr>
                        <a:t>: Provides an overview of existing approaches, including traditional methods and deep learning-based techniques.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Categorization</a:t>
                      </a:r>
                      <a:r>
                        <a:rPr lang="en-MY" sz="2800" dirty="0">
                          <a:effectLst/>
                        </a:rPr>
                        <a:t>: Classifies methods into categories such as sliding window-based, connected component-based, and deep learning-based.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Challenges and Trends</a:t>
                      </a:r>
                      <a:r>
                        <a:rPr lang="en-MY" sz="2800" dirty="0">
                          <a:effectLst/>
                        </a:rPr>
                        <a:t>: Discusses challenges and emerging trends.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Provides insights for researchers and practitioners in the field.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Helps identify gaps and areas for improvement.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722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116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856804" y="-1032328"/>
            <a:ext cx="5193735" cy="533641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636885" y="2856826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2428912">
            <a:off x="458818" y="5221977"/>
            <a:ext cx="757243" cy="1539111"/>
          </a:xfrm>
          <a:custGeom>
            <a:avLst/>
            <a:gdLst/>
            <a:ahLst/>
            <a:cxnLst/>
            <a:rect l="l" t="t" r="r" b="b"/>
            <a:pathLst>
              <a:path w="757243" h="1539111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330495">
            <a:off x="15806924" y="8035419"/>
            <a:ext cx="2031612" cy="2445761"/>
          </a:xfrm>
          <a:custGeom>
            <a:avLst/>
            <a:gdLst/>
            <a:ahLst/>
            <a:cxnLst/>
            <a:rect l="l" t="t" r="r" b="b"/>
            <a:pathLst>
              <a:path w="2031612" h="2445761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-689160">
            <a:off x="172480" y="2747391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1866795">
            <a:off x="-154667" y="827987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-1289243" flipH="1">
            <a:off x="16979679" y="2497925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-632550">
            <a:off x="283587" y="3797785"/>
            <a:ext cx="1107705" cy="1090720"/>
          </a:xfrm>
          <a:custGeom>
            <a:avLst/>
            <a:gdLst/>
            <a:ahLst/>
            <a:cxnLst/>
            <a:rect l="l" t="t" r="r" b="b"/>
            <a:pathLst>
              <a:path w="1107705" h="1090720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1444445">
            <a:off x="650195" y="9264053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8583982">
            <a:off x="129083" y="4132541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-5496185">
            <a:off x="-355168" y="9191399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904354">
            <a:off x="16597207" y="4472845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815615">
            <a:off x="1917246" y="9312251"/>
            <a:ext cx="1012805" cy="668668"/>
          </a:xfrm>
          <a:custGeom>
            <a:avLst/>
            <a:gdLst/>
            <a:ahLst/>
            <a:cxnLst/>
            <a:rect l="l" t="t" r="r" b="b"/>
            <a:pathLst>
              <a:path w="1012805" h="668668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 rot="7376262">
            <a:off x="17594351" y="5102141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1990099">
            <a:off x="16594023" y="6003853"/>
            <a:ext cx="1109647" cy="1069700"/>
          </a:xfrm>
          <a:custGeom>
            <a:avLst/>
            <a:gdLst/>
            <a:ahLst/>
            <a:cxnLst/>
            <a:rect l="l" t="t" r="r" b="b"/>
            <a:pathLst>
              <a:path w="1109647" h="1069700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-1696908">
            <a:off x="17651923" y="6966270"/>
            <a:ext cx="507928" cy="911355"/>
          </a:xfrm>
          <a:custGeom>
            <a:avLst/>
            <a:gdLst/>
            <a:ahLst/>
            <a:cxnLst/>
            <a:rect l="l" t="t" r="r" b="b"/>
            <a:pathLst>
              <a:path w="507928" h="911355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142799">
            <a:off x="17756222" y="5934014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2700000">
            <a:off x="17796785" y="643718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-1915417">
            <a:off x="17234213" y="556520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481083">
            <a:off x="17276181" y="754346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 rot="683805">
            <a:off x="14479641" y="9258300"/>
            <a:ext cx="1290790" cy="1079397"/>
          </a:xfrm>
          <a:custGeom>
            <a:avLst/>
            <a:gdLst/>
            <a:ahLst/>
            <a:cxnLst/>
            <a:rect l="l" t="t" r="r" b="b"/>
            <a:pathLst>
              <a:path w="1290790" h="1079397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 rot="-1142799">
            <a:off x="164641" y="946634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 rot="7376262">
            <a:off x="1205299" y="9305207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Freeform 29"/>
          <p:cNvSpPr/>
          <p:nvPr/>
        </p:nvSpPr>
        <p:spPr>
          <a:xfrm rot="3091028">
            <a:off x="740852" y="980543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0" name="Freeform 30"/>
          <p:cNvSpPr/>
          <p:nvPr/>
        </p:nvSpPr>
        <p:spPr>
          <a:xfrm rot="-1538165">
            <a:off x="1233061" y="9894936"/>
            <a:ext cx="619791" cy="678494"/>
          </a:xfrm>
          <a:custGeom>
            <a:avLst/>
            <a:gdLst/>
            <a:ahLst/>
            <a:cxnLst/>
            <a:rect l="l" t="t" r="r" b="b"/>
            <a:pathLst>
              <a:path w="619791" h="678494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Freeform 33"/>
          <p:cNvSpPr/>
          <p:nvPr/>
        </p:nvSpPr>
        <p:spPr>
          <a:xfrm rot="-2407817">
            <a:off x="901535" y="4781972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9011276">
            <a:off x="-495255" y="9604491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EC2DAC-54FF-4EDD-0D82-3B8B38CF99C8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2 Literature </a:t>
            </a:r>
            <a:r>
              <a:rPr lang="en-US" altLang="zh-CN" sz="2400" spc="33" dirty="0">
                <a:solidFill>
                  <a:schemeClr val="bg1"/>
                </a:solidFill>
                <a:latin typeface="Josefin Sans"/>
              </a:rPr>
              <a:t>Review</a:t>
            </a:r>
            <a:endParaRPr lang="en-US" sz="2400" spc="33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D9F86F05-0F36-1C61-AA98-6A3F2543CAA0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Literature Review (Image)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623001-0705-7CA0-6E0B-187B1141B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094845"/>
              </p:ext>
            </p:extLst>
          </p:nvPr>
        </p:nvGraphicFramePr>
        <p:xfrm>
          <a:off x="1834495" y="1256996"/>
          <a:ext cx="14709252" cy="796720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677313">
                  <a:extLst>
                    <a:ext uri="{9D8B030D-6E8A-4147-A177-3AD203B41FA5}">
                      <a16:colId xmlns:a16="http://schemas.microsoft.com/office/drawing/2014/main" val="1105484446"/>
                    </a:ext>
                  </a:extLst>
                </a:gridCol>
                <a:gridCol w="3677313">
                  <a:extLst>
                    <a:ext uri="{9D8B030D-6E8A-4147-A177-3AD203B41FA5}">
                      <a16:colId xmlns:a16="http://schemas.microsoft.com/office/drawing/2014/main" val="2164005324"/>
                    </a:ext>
                  </a:extLst>
                </a:gridCol>
                <a:gridCol w="3677313">
                  <a:extLst>
                    <a:ext uri="{9D8B030D-6E8A-4147-A177-3AD203B41FA5}">
                      <a16:colId xmlns:a16="http://schemas.microsoft.com/office/drawing/2014/main" val="1671042886"/>
                    </a:ext>
                  </a:extLst>
                </a:gridCol>
                <a:gridCol w="3677313">
                  <a:extLst>
                    <a:ext uri="{9D8B030D-6E8A-4147-A177-3AD203B41FA5}">
                      <a16:colId xmlns:a16="http://schemas.microsoft.com/office/drawing/2014/main" val="849385172"/>
                    </a:ext>
                  </a:extLst>
                </a:gridCol>
              </a:tblGrid>
              <a:tr h="3646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Article Title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Objective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Techniques Used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Application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949674"/>
                  </a:ext>
                </a:extLst>
              </a:tr>
              <a:tr h="218816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OCR Accuracy Improvement on Document Images Through a Novel Pre-Processing Approach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Enhance OCR accuracy for document images.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Novel Pre-Processing Approach</a:t>
                      </a:r>
                      <a:r>
                        <a:rPr lang="en-MY" sz="2800" dirty="0">
                          <a:effectLst/>
                        </a:rPr>
                        <a:t>: Introduces a new pre-processing method.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Image Enhancement Techniques</a:t>
                      </a:r>
                      <a:r>
                        <a:rPr lang="en-MY" sz="2800" dirty="0">
                          <a:effectLst/>
                        </a:rPr>
                        <a:t>: Likely includes noise reduction, contrast enhancement, and skew correction.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OCR Algorithms</a:t>
                      </a:r>
                      <a:r>
                        <a:rPr lang="en-MY" sz="2800" dirty="0">
                          <a:effectLst/>
                        </a:rPr>
                        <a:t>: Utilizes OCR algorithms for text extraction.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Improves OCR accuracy for scanned documents.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Relevant for document digitization and archival systems.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265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687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856804" y="-1032328"/>
            <a:ext cx="5193735" cy="533641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636885" y="2856826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2428912">
            <a:off x="458818" y="5221977"/>
            <a:ext cx="757243" cy="1539111"/>
          </a:xfrm>
          <a:custGeom>
            <a:avLst/>
            <a:gdLst/>
            <a:ahLst/>
            <a:cxnLst/>
            <a:rect l="l" t="t" r="r" b="b"/>
            <a:pathLst>
              <a:path w="757243" h="1539111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330495">
            <a:off x="15806924" y="8035419"/>
            <a:ext cx="2031612" cy="2445761"/>
          </a:xfrm>
          <a:custGeom>
            <a:avLst/>
            <a:gdLst/>
            <a:ahLst/>
            <a:cxnLst/>
            <a:rect l="l" t="t" r="r" b="b"/>
            <a:pathLst>
              <a:path w="2031612" h="2445761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-689160">
            <a:off x="172480" y="2747391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1866795">
            <a:off x="-154667" y="827987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-1289243" flipH="1">
            <a:off x="16979679" y="2497925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-632550">
            <a:off x="283587" y="3797785"/>
            <a:ext cx="1107705" cy="1090720"/>
          </a:xfrm>
          <a:custGeom>
            <a:avLst/>
            <a:gdLst/>
            <a:ahLst/>
            <a:cxnLst/>
            <a:rect l="l" t="t" r="r" b="b"/>
            <a:pathLst>
              <a:path w="1107705" h="1090720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1444445">
            <a:off x="650195" y="9264053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8583982">
            <a:off x="129083" y="4132541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-5496185">
            <a:off x="-355168" y="9191399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904354">
            <a:off x="16597207" y="4472845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815615">
            <a:off x="1917246" y="9312251"/>
            <a:ext cx="1012805" cy="668668"/>
          </a:xfrm>
          <a:custGeom>
            <a:avLst/>
            <a:gdLst/>
            <a:ahLst/>
            <a:cxnLst/>
            <a:rect l="l" t="t" r="r" b="b"/>
            <a:pathLst>
              <a:path w="1012805" h="668668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 rot="7376262">
            <a:off x="17594351" y="5102141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1990099">
            <a:off x="16594023" y="6003853"/>
            <a:ext cx="1109647" cy="1069700"/>
          </a:xfrm>
          <a:custGeom>
            <a:avLst/>
            <a:gdLst/>
            <a:ahLst/>
            <a:cxnLst/>
            <a:rect l="l" t="t" r="r" b="b"/>
            <a:pathLst>
              <a:path w="1109647" h="1069700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-1696908">
            <a:off x="17651923" y="6966270"/>
            <a:ext cx="507928" cy="911355"/>
          </a:xfrm>
          <a:custGeom>
            <a:avLst/>
            <a:gdLst/>
            <a:ahLst/>
            <a:cxnLst/>
            <a:rect l="l" t="t" r="r" b="b"/>
            <a:pathLst>
              <a:path w="507928" h="911355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142799">
            <a:off x="17756222" y="5934014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2700000">
            <a:off x="17796785" y="643718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-1915417">
            <a:off x="17234213" y="556520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481083">
            <a:off x="17276181" y="754346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 rot="683805">
            <a:off x="14479641" y="9258300"/>
            <a:ext cx="1290790" cy="1079397"/>
          </a:xfrm>
          <a:custGeom>
            <a:avLst/>
            <a:gdLst/>
            <a:ahLst/>
            <a:cxnLst/>
            <a:rect l="l" t="t" r="r" b="b"/>
            <a:pathLst>
              <a:path w="1290790" h="1079397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 rot="-1142799">
            <a:off x="164641" y="946634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 rot="7376262">
            <a:off x="1205299" y="9305207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Freeform 29"/>
          <p:cNvSpPr/>
          <p:nvPr/>
        </p:nvSpPr>
        <p:spPr>
          <a:xfrm rot="3091028">
            <a:off x="740852" y="980543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0" name="Freeform 30"/>
          <p:cNvSpPr/>
          <p:nvPr/>
        </p:nvSpPr>
        <p:spPr>
          <a:xfrm rot="-1538165">
            <a:off x="1233061" y="9894936"/>
            <a:ext cx="619791" cy="678494"/>
          </a:xfrm>
          <a:custGeom>
            <a:avLst/>
            <a:gdLst/>
            <a:ahLst/>
            <a:cxnLst/>
            <a:rect l="l" t="t" r="r" b="b"/>
            <a:pathLst>
              <a:path w="619791" h="678494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Freeform 33"/>
          <p:cNvSpPr/>
          <p:nvPr/>
        </p:nvSpPr>
        <p:spPr>
          <a:xfrm rot="-2407817">
            <a:off x="901535" y="4781972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9011276">
            <a:off x="-495255" y="9604491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EC2DAC-54FF-4EDD-0D82-3B8B38CF99C8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2 Literature </a:t>
            </a:r>
            <a:r>
              <a:rPr lang="en-US" altLang="zh-CN" sz="2400" spc="33" dirty="0">
                <a:solidFill>
                  <a:schemeClr val="bg1"/>
                </a:solidFill>
                <a:latin typeface="Josefin Sans"/>
              </a:rPr>
              <a:t>Review</a:t>
            </a:r>
            <a:endParaRPr lang="en-US" sz="2400" spc="33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D9F86F05-0F36-1C61-AA98-6A3F2543CAA0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Literature Review (Image)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623001-0705-7CA0-6E0B-187B1141B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471730"/>
              </p:ext>
            </p:extLst>
          </p:nvPr>
        </p:nvGraphicFramePr>
        <p:xfrm>
          <a:off x="1834495" y="1256996"/>
          <a:ext cx="14709252" cy="761224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677313">
                  <a:extLst>
                    <a:ext uri="{9D8B030D-6E8A-4147-A177-3AD203B41FA5}">
                      <a16:colId xmlns:a16="http://schemas.microsoft.com/office/drawing/2014/main" val="1105484446"/>
                    </a:ext>
                  </a:extLst>
                </a:gridCol>
                <a:gridCol w="3251192">
                  <a:extLst>
                    <a:ext uri="{9D8B030D-6E8A-4147-A177-3AD203B41FA5}">
                      <a16:colId xmlns:a16="http://schemas.microsoft.com/office/drawing/2014/main" val="2164005324"/>
                    </a:ext>
                  </a:extLst>
                </a:gridCol>
                <a:gridCol w="4103434">
                  <a:extLst>
                    <a:ext uri="{9D8B030D-6E8A-4147-A177-3AD203B41FA5}">
                      <a16:colId xmlns:a16="http://schemas.microsoft.com/office/drawing/2014/main" val="1671042886"/>
                    </a:ext>
                  </a:extLst>
                </a:gridCol>
                <a:gridCol w="3677313">
                  <a:extLst>
                    <a:ext uri="{9D8B030D-6E8A-4147-A177-3AD203B41FA5}">
                      <a16:colId xmlns:a16="http://schemas.microsoft.com/office/drawing/2014/main" val="849385172"/>
                    </a:ext>
                  </a:extLst>
                </a:gridCol>
              </a:tblGrid>
              <a:tr h="3646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Article Title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Objective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Techniques Used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Application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9637" marB="796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949674"/>
                  </a:ext>
                </a:extLst>
              </a:tr>
              <a:tr h="26177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WordFence: Text Detection in Natural Images with Border Awareness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Detect individual words in natural images.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WordFence Concept</a:t>
                      </a:r>
                      <a:r>
                        <a:rPr lang="en-MY" sz="2800" dirty="0">
                          <a:effectLst/>
                        </a:rPr>
                        <a:t>: Proposes detecting border areas around words.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Pixelwise Weighted </a:t>
                      </a:r>
                      <a:r>
                        <a:rPr lang="en-MY" sz="2800" b="1" dirty="0" err="1">
                          <a:effectLst/>
                        </a:rPr>
                        <a:t>Softmax</a:t>
                      </a:r>
                      <a:r>
                        <a:rPr lang="en-MY" sz="2800" b="1" dirty="0">
                          <a:effectLst/>
                        </a:rPr>
                        <a:t> Loss Function</a:t>
                      </a:r>
                      <a:r>
                        <a:rPr lang="en-MY" sz="2800" dirty="0">
                          <a:effectLst/>
                        </a:rPr>
                        <a:t>: Introduced for training.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Superior Localization Recall: Achieves high recall on benchmark datasets.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End-to-End Word Recognition</a:t>
                      </a:r>
                      <a:r>
                        <a:rPr lang="en-MY" sz="2800" dirty="0">
                          <a:effectLst/>
                        </a:rPr>
                        <a:t>: Achieves state-of-the-art F-Score.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Enhances word detection in scene images.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Valuable for scene understanding and object classification.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0788" marR="70788" marT="70788" marB="707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763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431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2">
            <a:extLst>
              <a:ext uri="{FF2B5EF4-FFF2-40B4-BE49-F238E27FC236}">
                <a16:creationId xmlns:a16="http://schemas.microsoft.com/office/drawing/2014/main" id="{ECFC0EC6-4DE8-3435-FBA8-405DC7A06BCA}"/>
              </a:ext>
            </a:extLst>
          </p:cNvPr>
          <p:cNvSpPr/>
          <p:nvPr/>
        </p:nvSpPr>
        <p:spPr>
          <a:xfrm rot="7095389">
            <a:off x="-1175431" y="-1224583"/>
            <a:ext cx="5361624" cy="515575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 rot="-745121">
            <a:off x="15840285" y="8377570"/>
            <a:ext cx="2676739" cy="2287719"/>
          </a:xfrm>
          <a:custGeom>
            <a:avLst/>
            <a:gdLst/>
            <a:ahLst/>
            <a:cxnLst/>
            <a:rect l="l" t="t" r="r" b="b"/>
            <a:pathLst>
              <a:path w="2676739" h="2287719">
                <a:moveTo>
                  <a:pt x="0" y="0"/>
                </a:moveTo>
                <a:lnTo>
                  <a:pt x="2676739" y="0"/>
                </a:lnTo>
                <a:lnTo>
                  <a:pt x="2676739" y="2287720"/>
                </a:lnTo>
                <a:lnTo>
                  <a:pt x="0" y="2287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 rot="683945" flipH="1">
            <a:off x="197154" y="5489564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1079913" y="0"/>
                </a:moveTo>
                <a:lnTo>
                  <a:pt x="0" y="0"/>
                </a:lnTo>
                <a:lnTo>
                  <a:pt x="0" y="1176446"/>
                </a:lnTo>
                <a:lnTo>
                  <a:pt x="1079913" y="1176446"/>
                </a:lnTo>
                <a:lnTo>
                  <a:pt x="1079913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Freeform 38"/>
          <p:cNvSpPr/>
          <p:nvPr/>
        </p:nvSpPr>
        <p:spPr>
          <a:xfrm rot="-1650021">
            <a:off x="14182372" y="9184283"/>
            <a:ext cx="1488115" cy="1328391"/>
          </a:xfrm>
          <a:custGeom>
            <a:avLst/>
            <a:gdLst/>
            <a:ahLst/>
            <a:cxnLst/>
            <a:rect l="l" t="t" r="r" b="b"/>
            <a:pathLst>
              <a:path w="1488115" h="1328391">
                <a:moveTo>
                  <a:pt x="0" y="0"/>
                </a:moveTo>
                <a:lnTo>
                  <a:pt x="1488115" y="0"/>
                </a:lnTo>
                <a:lnTo>
                  <a:pt x="1488115" y="1328391"/>
                </a:lnTo>
                <a:lnTo>
                  <a:pt x="0" y="13283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9" name="Freeform 39"/>
          <p:cNvSpPr/>
          <p:nvPr/>
        </p:nvSpPr>
        <p:spPr>
          <a:xfrm rot="-5938614">
            <a:off x="16829955" y="6401379"/>
            <a:ext cx="1906900" cy="1791215"/>
          </a:xfrm>
          <a:custGeom>
            <a:avLst/>
            <a:gdLst/>
            <a:ahLst/>
            <a:cxnLst/>
            <a:rect l="l" t="t" r="r" b="b"/>
            <a:pathLst>
              <a:path w="1906900" h="1791215">
                <a:moveTo>
                  <a:pt x="0" y="0"/>
                </a:moveTo>
                <a:lnTo>
                  <a:pt x="1906900" y="0"/>
                </a:lnTo>
                <a:lnTo>
                  <a:pt x="1906900" y="1791215"/>
                </a:lnTo>
                <a:lnTo>
                  <a:pt x="0" y="1791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Freeform 40"/>
          <p:cNvSpPr/>
          <p:nvPr/>
        </p:nvSpPr>
        <p:spPr>
          <a:xfrm rot="-795212">
            <a:off x="16593112" y="4533456"/>
            <a:ext cx="758854" cy="1844304"/>
          </a:xfrm>
          <a:custGeom>
            <a:avLst/>
            <a:gdLst/>
            <a:ahLst/>
            <a:cxnLst/>
            <a:rect l="l" t="t" r="r" b="b"/>
            <a:pathLst>
              <a:path w="743140" h="1714937">
                <a:moveTo>
                  <a:pt x="0" y="0"/>
                </a:moveTo>
                <a:lnTo>
                  <a:pt x="743140" y="0"/>
                </a:lnTo>
                <a:lnTo>
                  <a:pt x="743140" y="1714938"/>
                </a:lnTo>
                <a:lnTo>
                  <a:pt x="0" y="1714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 rot="616195">
            <a:off x="17206471" y="3101305"/>
            <a:ext cx="720217" cy="1827398"/>
          </a:xfrm>
          <a:custGeom>
            <a:avLst/>
            <a:gdLst/>
            <a:ahLst/>
            <a:cxnLst/>
            <a:rect l="l" t="t" r="r" b="b"/>
            <a:pathLst>
              <a:path w="720217" h="1827398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 rot="1303683">
            <a:off x="17342417" y="5125341"/>
            <a:ext cx="355681" cy="364852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 rot="-502520">
            <a:off x="169908" y="3031314"/>
            <a:ext cx="1182124" cy="1163998"/>
          </a:xfrm>
          <a:custGeom>
            <a:avLst/>
            <a:gdLst/>
            <a:ahLst/>
            <a:cxnLst/>
            <a:rect l="l" t="t" r="r" b="b"/>
            <a:pathLst>
              <a:path w="1182124" h="1163998">
                <a:moveTo>
                  <a:pt x="0" y="0"/>
                </a:moveTo>
                <a:lnTo>
                  <a:pt x="1182123" y="0"/>
                </a:lnTo>
                <a:lnTo>
                  <a:pt x="1182123" y="1163998"/>
                </a:lnTo>
                <a:lnTo>
                  <a:pt x="0" y="11639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 rot="21326866">
            <a:off x="-489809" y="8001580"/>
            <a:ext cx="1522540" cy="2723493"/>
          </a:xfrm>
          <a:custGeom>
            <a:avLst/>
            <a:gdLst/>
            <a:ahLst/>
            <a:cxnLst/>
            <a:rect l="l" t="t" r="r" b="b"/>
            <a:pathLst>
              <a:path w="1522540" h="2723493">
                <a:moveTo>
                  <a:pt x="0" y="0"/>
                </a:moveTo>
                <a:lnTo>
                  <a:pt x="1522540" y="0"/>
                </a:lnTo>
                <a:lnTo>
                  <a:pt x="1522540" y="2723494"/>
                </a:lnTo>
                <a:lnTo>
                  <a:pt x="0" y="27234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5" name="Freeform 45"/>
          <p:cNvSpPr/>
          <p:nvPr/>
        </p:nvSpPr>
        <p:spPr>
          <a:xfrm rot="19755092">
            <a:off x="8242484" y="9551316"/>
            <a:ext cx="592120" cy="738996"/>
          </a:xfrm>
          <a:custGeom>
            <a:avLst/>
            <a:gdLst/>
            <a:ahLst/>
            <a:cxnLst/>
            <a:rect l="l" t="t" r="r" b="b"/>
            <a:pathLst>
              <a:path w="592120" h="738996">
                <a:moveTo>
                  <a:pt x="0" y="0"/>
                </a:moveTo>
                <a:lnTo>
                  <a:pt x="592120" y="0"/>
                </a:lnTo>
                <a:lnTo>
                  <a:pt x="592120" y="738996"/>
                </a:lnTo>
                <a:lnTo>
                  <a:pt x="0" y="7389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6" name="Freeform 46"/>
          <p:cNvSpPr/>
          <p:nvPr/>
        </p:nvSpPr>
        <p:spPr>
          <a:xfrm rot="8325740">
            <a:off x="17763070" y="5970135"/>
            <a:ext cx="348316" cy="339260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 rot="-1005047">
            <a:off x="17796729" y="4851543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2" y="0"/>
                </a:lnTo>
                <a:lnTo>
                  <a:pt x="384062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 rot="2566069">
            <a:off x="17663395" y="5470670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2" y="0"/>
                </a:lnTo>
                <a:lnTo>
                  <a:pt x="384062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770973">
            <a:off x="311061" y="4275198"/>
            <a:ext cx="1484485" cy="1241370"/>
          </a:xfrm>
          <a:custGeom>
            <a:avLst/>
            <a:gdLst/>
            <a:ahLst/>
            <a:cxnLst/>
            <a:rect l="l" t="t" r="r" b="b"/>
            <a:pathLst>
              <a:path w="1484485" h="1241370">
                <a:moveTo>
                  <a:pt x="0" y="0"/>
                </a:moveTo>
                <a:lnTo>
                  <a:pt x="1484484" y="0"/>
                </a:lnTo>
                <a:lnTo>
                  <a:pt x="1484484" y="1241370"/>
                </a:lnTo>
                <a:lnTo>
                  <a:pt x="0" y="124137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 rot="1089413">
            <a:off x="6215292" y="9379860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Freeform 52"/>
          <p:cNvSpPr/>
          <p:nvPr/>
        </p:nvSpPr>
        <p:spPr>
          <a:xfrm rot="659785">
            <a:off x="8982287" y="9382061"/>
            <a:ext cx="348316" cy="339260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7" y="0"/>
                </a:lnTo>
                <a:lnTo>
                  <a:pt x="348317" y="339259"/>
                </a:lnTo>
                <a:lnTo>
                  <a:pt x="0" y="3392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 rot="7503542">
            <a:off x="5762705" y="9877991"/>
            <a:ext cx="348316" cy="339260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4" name="Freeform 54"/>
          <p:cNvSpPr/>
          <p:nvPr/>
        </p:nvSpPr>
        <p:spPr>
          <a:xfrm rot="20575799">
            <a:off x="7001741" y="9387847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3" y="0"/>
                </a:lnTo>
                <a:lnTo>
                  <a:pt x="384063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Freeform 55"/>
          <p:cNvSpPr/>
          <p:nvPr/>
        </p:nvSpPr>
        <p:spPr>
          <a:xfrm rot="4645666">
            <a:off x="7903890" y="9376020"/>
            <a:ext cx="327317" cy="317497"/>
          </a:xfrm>
          <a:custGeom>
            <a:avLst/>
            <a:gdLst/>
            <a:ahLst/>
            <a:cxnLst/>
            <a:rect l="l" t="t" r="r" b="b"/>
            <a:pathLst>
              <a:path w="327317" h="317497">
                <a:moveTo>
                  <a:pt x="0" y="0"/>
                </a:moveTo>
                <a:lnTo>
                  <a:pt x="327317" y="0"/>
                </a:lnTo>
                <a:lnTo>
                  <a:pt x="327317" y="317497"/>
                </a:lnTo>
                <a:lnTo>
                  <a:pt x="0" y="31749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Freeform 58"/>
          <p:cNvSpPr/>
          <p:nvPr/>
        </p:nvSpPr>
        <p:spPr>
          <a:xfrm rot="2025504">
            <a:off x="6783086" y="9935170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3" y="0"/>
                </a:lnTo>
                <a:lnTo>
                  <a:pt x="384063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9DC1B0-48A7-F5FB-E753-587FA38A8626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3 </a:t>
            </a:r>
            <a:r>
              <a:rPr lang="en-US" altLang="zh-CN" sz="2400" spc="33" dirty="0">
                <a:solidFill>
                  <a:schemeClr val="bg1"/>
                </a:solidFill>
                <a:latin typeface="Josefin Sans"/>
              </a:rPr>
              <a:t>System Methodology</a:t>
            </a:r>
          </a:p>
          <a:p>
            <a:pPr marL="356236" lvl="1"/>
            <a:endParaRPr lang="en-US" sz="2400" spc="33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62" name="TextBox 2">
            <a:extLst>
              <a:ext uri="{FF2B5EF4-FFF2-40B4-BE49-F238E27FC236}">
                <a16:creationId xmlns:a16="http://schemas.microsoft.com/office/drawing/2014/main" id="{62CB2111-1A32-5DDA-2087-AE707DAA78A8}"/>
              </a:ext>
            </a:extLst>
          </p:cNvPr>
          <p:cNvSpPr txBox="1"/>
          <p:nvPr/>
        </p:nvSpPr>
        <p:spPr>
          <a:xfrm>
            <a:off x="-88873" y="453207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System Architecture Diagram </a:t>
            </a:r>
          </a:p>
        </p:txBody>
      </p:sp>
      <p:pic>
        <p:nvPicPr>
          <p:cNvPr id="6" name="Picture 5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6F98D2F-583E-2D5D-95BA-B025148B5E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470" b="89773" l="3380" r="95688">
                        <a14:foregroundMark x1="43590" y1="23106" x2="46620" y2="37500"/>
                        <a14:foregroundMark x1="90559" y1="46212" x2="91841" y2="56061"/>
                        <a14:foregroundMark x1="85082" y1="37121" x2="87995" y2="44318"/>
                        <a14:foregroundMark x1="87879" y1="60606" x2="95804" y2="52273"/>
                        <a14:foregroundMark x1="95804" y1="52273" x2="95688" y2="39773"/>
                        <a14:foregroundMark x1="37762" y1="47727" x2="37762" y2="47727"/>
                        <a14:foregroundMark x1="5361" y1="50379" x2="6760" y2="56439"/>
                        <a14:foregroundMark x1="74476" y1="49621" x2="74592" y2="60985"/>
                        <a14:foregroundMark x1="16667" y1="35985" x2="16642" y2="37189"/>
                        <a14:foregroundMark x1="17133" y1="37500" x2="16783" y2="37879"/>
                        <a14:foregroundMark x1="16900" y1="37879" x2="16667" y2="41667"/>
                        <a14:foregroundMark x1="16900" y1="39394" x2="16900" y2="42424"/>
                        <a14:foregroundMark x1="16900" y1="42045" x2="17016" y2="45833"/>
                        <a14:backgroundMark x1="2797" y1="64773" x2="8508" y2="69318"/>
                        <a14:backgroundMark x1="80303" y1="45833" x2="82284" y2="45833"/>
                        <a14:backgroundMark x1="77156" y1="50758" x2="77739" y2="52273"/>
                        <a14:backgroundMark x1="76954" y1="49578" x2="83333" y2="48864"/>
                        <a14:backgroundMark x1="76117" y1="49443" x2="75641" y2="48864"/>
                        <a14:backgroundMark x1="77506" y1="51136" x2="76964" y2="50475"/>
                        <a14:backgroundMark x1="76224" y1="44697" x2="75604" y2="49499"/>
                        <a14:backgroundMark x1="82634" y1="48864" x2="82634" y2="51894"/>
                        <a14:backgroundMark x1="16550" y1="37121" x2="16514" y2="376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2905" y="3144989"/>
            <a:ext cx="15602811" cy="480046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18EA6D-8239-2442-BC51-CE43940EA109}"/>
              </a:ext>
            </a:extLst>
          </p:cNvPr>
          <p:cNvCxnSpPr>
            <a:cxnSpLocks/>
          </p:cNvCxnSpPr>
          <p:nvPr/>
        </p:nvCxnSpPr>
        <p:spPr>
          <a:xfrm>
            <a:off x="13039556" y="5524500"/>
            <a:ext cx="13622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9E83D3-A586-9D54-EC10-8FC370BC4726}"/>
              </a:ext>
            </a:extLst>
          </p:cNvPr>
          <p:cNvCxnSpPr>
            <a:cxnSpLocks/>
          </p:cNvCxnSpPr>
          <p:nvPr/>
        </p:nvCxnSpPr>
        <p:spPr>
          <a:xfrm>
            <a:off x="6325935" y="5543069"/>
            <a:ext cx="9220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8CF921-A5AA-E8ED-A1CE-7BADA67A953B}"/>
              </a:ext>
            </a:extLst>
          </p:cNvPr>
          <p:cNvCxnSpPr>
            <a:cxnSpLocks/>
          </p:cNvCxnSpPr>
          <p:nvPr/>
        </p:nvCxnSpPr>
        <p:spPr>
          <a:xfrm>
            <a:off x="2590800" y="5543069"/>
            <a:ext cx="1370265" cy="8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21">
            <a:extLst>
              <a:ext uri="{FF2B5EF4-FFF2-40B4-BE49-F238E27FC236}">
                <a16:creationId xmlns:a16="http://schemas.microsoft.com/office/drawing/2014/main" id="{45D6376B-87BD-6A08-B0E3-9BB46D41C882}"/>
              </a:ext>
            </a:extLst>
          </p:cNvPr>
          <p:cNvSpPr txBox="1"/>
          <p:nvPr/>
        </p:nvSpPr>
        <p:spPr>
          <a:xfrm>
            <a:off x="8554281" y="2167369"/>
            <a:ext cx="14816709" cy="96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Key Features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 rot="1226374" flipH="1">
            <a:off x="16147603" y="1613714"/>
            <a:ext cx="1852068" cy="1313734"/>
          </a:xfrm>
          <a:custGeom>
            <a:avLst/>
            <a:gdLst/>
            <a:ahLst/>
            <a:cxnLst/>
            <a:rect l="l" t="t" r="r" b="b"/>
            <a:pathLst>
              <a:path w="1852068" h="1313734">
                <a:moveTo>
                  <a:pt x="1852068" y="0"/>
                </a:moveTo>
                <a:lnTo>
                  <a:pt x="0" y="0"/>
                </a:lnTo>
                <a:lnTo>
                  <a:pt x="0" y="1313733"/>
                </a:lnTo>
                <a:lnTo>
                  <a:pt x="1852068" y="1313733"/>
                </a:lnTo>
                <a:lnTo>
                  <a:pt x="185206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Freeform 38"/>
          <p:cNvSpPr/>
          <p:nvPr/>
        </p:nvSpPr>
        <p:spPr>
          <a:xfrm>
            <a:off x="14642343" y="365924"/>
            <a:ext cx="935208" cy="912733"/>
          </a:xfrm>
          <a:custGeom>
            <a:avLst/>
            <a:gdLst/>
            <a:ahLst/>
            <a:cxnLst/>
            <a:rect l="l" t="t" r="r" b="b"/>
            <a:pathLst>
              <a:path w="935208" h="912733">
                <a:moveTo>
                  <a:pt x="0" y="0"/>
                </a:moveTo>
                <a:lnTo>
                  <a:pt x="935208" y="0"/>
                </a:lnTo>
                <a:lnTo>
                  <a:pt x="935208" y="912732"/>
                </a:lnTo>
                <a:lnTo>
                  <a:pt x="0" y="912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 rot="630410">
            <a:off x="-57026" y="8350766"/>
            <a:ext cx="1982345" cy="2386451"/>
          </a:xfrm>
          <a:custGeom>
            <a:avLst/>
            <a:gdLst/>
            <a:ahLst/>
            <a:cxnLst/>
            <a:rect l="l" t="t" r="r" b="b"/>
            <a:pathLst>
              <a:path w="1982345" h="2386451">
                <a:moveTo>
                  <a:pt x="0" y="0"/>
                </a:moveTo>
                <a:lnTo>
                  <a:pt x="1982345" y="0"/>
                </a:lnTo>
                <a:lnTo>
                  <a:pt x="1982345" y="2386451"/>
                </a:lnTo>
                <a:lnTo>
                  <a:pt x="0" y="2386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 rot="-644391">
            <a:off x="16895911" y="146823"/>
            <a:ext cx="627268" cy="916351"/>
          </a:xfrm>
          <a:custGeom>
            <a:avLst/>
            <a:gdLst/>
            <a:ahLst/>
            <a:cxnLst/>
            <a:rect l="l" t="t" r="r" b="b"/>
            <a:pathLst>
              <a:path w="627268" h="916351">
                <a:moveTo>
                  <a:pt x="0" y="0"/>
                </a:moveTo>
                <a:lnTo>
                  <a:pt x="627268" y="0"/>
                </a:lnTo>
                <a:lnTo>
                  <a:pt x="627268" y="916351"/>
                </a:lnTo>
                <a:lnTo>
                  <a:pt x="0" y="916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6" name="Freeform 46"/>
          <p:cNvSpPr/>
          <p:nvPr/>
        </p:nvSpPr>
        <p:spPr>
          <a:xfrm>
            <a:off x="1931609" y="8854713"/>
            <a:ext cx="818831" cy="1889610"/>
          </a:xfrm>
          <a:custGeom>
            <a:avLst/>
            <a:gdLst/>
            <a:ahLst/>
            <a:cxnLst/>
            <a:rect l="l" t="t" r="r" b="b"/>
            <a:pathLst>
              <a:path w="818831" h="1889610">
                <a:moveTo>
                  <a:pt x="0" y="0"/>
                </a:moveTo>
                <a:lnTo>
                  <a:pt x="818831" y="0"/>
                </a:lnTo>
                <a:lnTo>
                  <a:pt x="818831" y="1889610"/>
                </a:lnTo>
                <a:lnTo>
                  <a:pt x="0" y="1889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 rot="770362">
            <a:off x="15851628" y="486956"/>
            <a:ext cx="985813" cy="603975"/>
          </a:xfrm>
          <a:custGeom>
            <a:avLst/>
            <a:gdLst/>
            <a:ahLst/>
            <a:cxnLst/>
            <a:rect l="l" t="t" r="r" b="b"/>
            <a:pathLst>
              <a:path w="985813" h="603975">
                <a:moveTo>
                  <a:pt x="0" y="0"/>
                </a:moveTo>
                <a:lnTo>
                  <a:pt x="985813" y="0"/>
                </a:lnTo>
                <a:lnTo>
                  <a:pt x="985813" y="603975"/>
                </a:lnTo>
                <a:lnTo>
                  <a:pt x="0" y="603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 rot="-161330">
            <a:off x="17627170" y="820594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2700000">
            <a:off x="17293379" y="1205509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 rot="626867">
            <a:off x="17097500" y="2715784"/>
            <a:ext cx="930942" cy="1799501"/>
          </a:xfrm>
          <a:custGeom>
            <a:avLst/>
            <a:gdLst/>
            <a:ahLst/>
            <a:cxnLst/>
            <a:rect l="l" t="t" r="r" b="b"/>
            <a:pathLst>
              <a:path w="930942" h="1799501">
                <a:moveTo>
                  <a:pt x="0" y="0"/>
                </a:moveTo>
                <a:lnTo>
                  <a:pt x="930941" y="0"/>
                </a:lnTo>
                <a:lnTo>
                  <a:pt x="930941" y="1799501"/>
                </a:lnTo>
                <a:lnTo>
                  <a:pt x="0" y="1799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/>
          <p:cNvSpPr/>
          <p:nvPr/>
        </p:nvSpPr>
        <p:spPr>
          <a:xfrm rot="-1289873">
            <a:off x="15491605" y="176867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9" name="Freeform 59"/>
          <p:cNvSpPr/>
          <p:nvPr/>
        </p:nvSpPr>
        <p:spPr>
          <a:xfrm rot="999508">
            <a:off x="2997254" y="8852042"/>
            <a:ext cx="720217" cy="1827398"/>
          </a:xfrm>
          <a:custGeom>
            <a:avLst/>
            <a:gdLst/>
            <a:ahLst/>
            <a:cxnLst/>
            <a:rect l="l" t="t" r="r" b="b"/>
            <a:pathLst>
              <a:path w="720217" h="1827398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3" name="Freeform 4">
            <a:extLst>
              <a:ext uri="{FF2B5EF4-FFF2-40B4-BE49-F238E27FC236}">
                <a16:creationId xmlns:a16="http://schemas.microsoft.com/office/drawing/2014/main" id="{5E9F0464-660D-69C1-CCF8-0042A3B402C7}"/>
              </a:ext>
            </a:extLst>
          </p:cNvPr>
          <p:cNvSpPr/>
          <p:nvPr/>
        </p:nvSpPr>
        <p:spPr>
          <a:xfrm rot="2000881">
            <a:off x="-1516626" y="-1965269"/>
            <a:ext cx="5373303" cy="5933693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 rot="1862235">
            <a:off x="-282477" y="572609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9" name="Freeform 39"/>
          <p:cNvSpPr/>
          <p:nvPr/>
        </p:nvSpPr>
        <p:spPr>
          <a:xfrm rot="-764773">
            <a:off x="548661" y="2165756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Freeform 40"/>
          <p:cNvSpPr/>
          <p:nvPr/>
        </p:nvSpPr>
        <p:spPr>
          <a:xfrm rot="-607652">
            <a:off x="505974" y="4102114"/>
            <a:ext cx="1186106" cy="1143406"/>
          </a:xfrm>
          <a:custGeom>
            <a:avLst/>
            <a:gdLst/>
            <a:ahLst/>
            <a:cxnLst/>
            <a:rect l="l" t="t" r="r" b="b"/>
            <a:pathLst>
              <a:path w="1186106" h="1143406">
                <a:moveTo>
                  <a:pt x="0" y="0"/>
                </a:moveTo>
                <a:lnTo>
                  <a:pt x="1186106" y="0"/>
                </a:lnTo>
                <a:lnTo>
                  <a:pt x="1186106" y="1143406"/>
                </a:lnTo>
                <a:lnTo>
                  <a:pt x="0" y="11434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 rot="1555815">
            <a:off x="84087" y="2544757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0" y="0"/>
                </a:moveTo>
                <a:lnTo>
                  <a:pt x="338965" y="0"/>
                </a:lnTo>
                <a:lnTo>
                  <a:pt x="338965" y="359851"/>
                </a:lnTo>
                <a:lnTo>
                  <a:pt x="0" y="359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 rot="857022">
            <a:off x="575018" y="2858802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4" y="0"/>
                </a:lnTo>
                <a:lnTo>
                  <a:pt x="1079914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5" name="Freeform 45"/>
          <p:cNvSpPr/>
          <p:nvPr/>
        </p:nvSpPr>
        <p:spPr>
          <a:xfrm rot="-4453100">
            <a:off x="34525" y="5853163"/>
            <a:ext cx="812137" cy="1099249"/>
          </a:xfrm>
          <a:custGeom>
            <a:avLst/>
            <a:gdLst/>
            <a:ahLst/>
            <a:cxnLst/>
            <a:rect l="l" t="t" r="r" b="b"/>
            <a:pathLst>
              <a:path w="812137" h="1099249">
                <a:moveTo>
                  <a:pt x="0" y="0"/>
                </a:moveTo>
                <a:lnTo>
                  <a:pt x="812138" y="0"/>
                </a:lnTo>
                <a:lnTo>
                  <a:pt x="812138" y="1099249"/>
                </a:lnTo>
                <a:lnTo>
                  <a:pt x="0" y="109924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Freeform 52"/>
          <p:cNvSpPr/>
          <p:nvPr/>
        </p:nvSpPr>
        <p:spPr>
          <a:xfrm rot="1080587">
            <a:off x="252577" y="5160359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 rot="-1621809">
            <a:off x="114599" y="3186529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2"/>
                </a:lnTo>
                <a:lnTo>
                  <a:pt x="0" y="34150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4" name="Freeform 54"/>
          <p:cNvSpPr/>
          <p:nvPr/>
        </p:nvSpPr>
        <p:spPr>
          <a:xfrm rot="5541017">
            <a:off x="-5079" y="3714783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5" y="0"/>
                </a:lnTo>
                <a:lnTo>
                  <a:pt x="298495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Freeform 55"/>
          <p:cNvSpPr/>
          <p:nvPr/>
        </p:nvSpPr>
        <p:spPr>
          <a:xfrm rot="303980">
            <a:off x="512211" y="2997254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4" y="0"/>
                </a:lnTo>
                <a:lnTo>
                  <a:pt x="298494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6" name="Freeform 56"/>
          <p:cNvSpPr/>
          <p:nvPr/>
        </p:nvSpPr>
        <p:spPr>
          <a:xfrm rot="-1901557" flipH="1">
            <a:off x="38364" y="4763361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6" y="0"/>
                </a:moveTo>
                <a:lnTo>
                  <a:pt x="0" y="0"/>
                </a:lnTo>
                <a:lnTo>
                  <a:pt x="0" y="359851"/>
                </a:lnTo>
                <a:lnTo>
                  <a:pt x="338966" y="359851"/>
                </a:lnTo>
                <a:lnTo>
                  <a:pt x="338966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7" name="Freeform 57"/>
          <p:cNvSpPr/>
          <p:nvPr/>
        </p:nvSpPr>
        <p:spPr>
          <a:xfrm rot="3740065">
            <a:off x="145284" y="4236796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3"/>
                </a:lnTo>
                <a:lnTo>
                  <a:pt x="0" y="34150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Freeform 58"/>
          <p:cNvSpPr/>
          <p:nvPr/>
        </p:nvSpPr>
        <p:spPr>
          <a:xfrm rot="1176506" flipH="1">
            <a:off x="924095" y="2838446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5" y="0"/>
                </a:moveTo>
                <a:lnTo>
                  <a:pt x="0" y="0"/>
                </a:lnTo>
                <a:lnTo>
                  <a:pt x="0" y="359851"/>
                </a:lnTo>
                <a:lnTo>
                  <a:pt x="338965" y="359851"/>
                </a:lnTo>
                <a:lnTo>
                  <a:pt x="338965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ADF6F6-E213-A175-510F-491C55FE2D17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3 </a:t>
            </a:r>
            <a:r>
              <a:rPr lang="en-US" altLang="zh-CN" sz="2400" spc="33" dirty="0">
                <a:solidFill>
                  <a:schemeClr val="bg1"/>
                </a:solidFill>
                <a:latin typeface="Josefin Sans"/>
              </a:rPr>
              <a:t>System Methodology</a:t>
            </a:r>
          </a:p>
          <a:p>
            <a:pPr marL="356236" lvl="1"/>
            <a:endParaRPr lang="en-US" sz="2400" spc="33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66" name="TextBox 2">
            <a:extLst>
              <a:ext uri="{FF2B5EF4-FFF2-40B4-BE49-F238E27FC236}">
                <a16:creationId xmlns:a16="http://schemas.microsoft.com/office/drawing/2014/main" id="{0732D57E-BEBE-947E-D41B-F8CB12A57FAD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Use Case Diagram </a:t>
            </a:r>
          </a:p>
        </p:txBody>
      </p:sp>
      <p:pic>
        <p:nvPicPr>
          <p:cNvPr id="6" name="Picture 5" descr="A diagram of food allergen&#10;&#10;Description automatically generated">
            <a:extLst>
              <a:ext uri="{FF2B5EF4-FFF2-40B4-BE49-F238E27FC236}">
                <a16:creationId xmlns:a16="http://schemas.microsoft.com/office/drawing/2014/main" id="{EE5EB308-FA5A-CFAC-655F-ABEA21F5BD4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24086"/>
          <a:stretch/>
        </p:blipFill>
        <p:spPr bwMode="auto">
          <a:xfrm>
            <a:off x="5531784" y="1331680"/>
            <a:ext cx="6691897" cy="84409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6085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2">
            <a:extLst>
              <a:ext uri="{FF2B5EF4-FFF2-40B4-BE49-F238E27FC236}">
                <a16:creationId xmlns:a16="http://schemas.microsoft.com/office/drawing/2014/main" id="{ECFC0EC6-4DE8-3435-FBA8-405DC7A06BCA}"/>
              </a:ext>
            </a:extLst>
          </p:cNvPr>
          <p:cNvSpPr/>
          <p:nvPr/>
        </p:nvSpPr>
        <p:spPr>
          <a:xfrm rot="7095389">
            <a:off x="-1175431" y="-1224583"/>
            <a:ext cx="5361624" cy="515575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 rot="-745121">
            <a:off x="15840285" y="8377570"/>
            <a:ext cx="2676739" cy="2287719"/>
          </a:xfrm>
          <a:custGeom>
            <a:avLst/>
            <a:gdLst/>
            <a:ahLst/>
            <a:cxnLst/>
            <a:rect l="l" t="t" r="r" b="b"/>
            <a:pathLst>
              <a:path w="2676739" h="2287719">
                <a:moveTo>
                  <a:pt x="0" y="0"/>
                </a:moveTo>
                <a:lnTo>
                  <a:pt x="2676739" y="0"/>
                </a:lnTo>
                <a:lnTo>
                  <a:pt x="2676739" y="2287720"/>
                </a:lnTo>
                <a:lnTo>
                  <a:pt x="0" y="2287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 rot="683945" flipH="1">
            <a:off x="197154" y="5489564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1079913" y="0"/>
                </a:moveTo>
                <a:lnTo>
                  <a:pt x="0" y="0"/>
                </a:lnTo>
                <a:lnTo>
                  <a:pt x="0" y="1176446"/>
                </a:lnTo>
                <a:lnTo>
                  <a:pt x="1079913" y="1176446"/>
                </a:lnTo>
                <a:lnTo>
                  <a:pt x="1079913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Freeform 38"/>
          <p:cNvSpPr/>
          <p:nvPr/>
        </p:nvSpPr>
        <p:spPr>
          <a:xfrm rot="-1650021">
            <a:off x="14182372" y="9184283"/>
            <a:ext cx="1488115" cy="1328391"/>
          </a:xfrm>
          <a:custGeom>
            <a:avLst/>
            <a:gdLst/>
            <a:ahLst/>
            <a:cxnLst/>
            <a:rect l="l" t="t" r="r" b="b"/>
            <a:pathLst>
              <a:path w="1488115" h="1328391">
                <a:moveTo>
                  <a:pt x="0" y="0"/>
                </a:moveTo>
                <a:lnTo>
                  <a:pt x="1488115" y="0"/>
                </a:lnTo>
                <a:lnTo>
                  <a:pt x="1488115" y="1328391"/>
                </a:lnTo>
                <a:lnTo>
                  <a:pt x="0" y="13283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9" name="Freeform 39"/>
          <p:cNvSpPr/>
          <p:nvPr/>
        </p:nvSpPr>
        <p:spPr>
          <a:xfrm rot="-5938614">
            <a:off x="16829955" y="6401379"/>
            <a:ext cx="1906900" cy="1791215"/>
          </a:xfrm>
          <a:custGeom>
            <a:avLst/>
            <a:gdLst/>
            <a:ahLst/>
            <a:cxnLst/>
            <a:rect l="l" t="t" r="r" b="b"/>
            <a:pathLst>
              <a:path w="1906900" h="1791215">
                <a:moveTo>
                  <a:pt x="0" y="0"/>
                </a:moveTo>
                <a:lnTo>
                  <a:pt x="1906900" y="0"/>
                </a:lnTo>
                <a:lnTo>
                  <a:pt x="1906900" y="1791215"/>
                </a:lnTo>
                <a:lnTo>
                  <a:pt x="0" y="1791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Freeform 40"/>
          <p:cNvSpPr/>
          <p:nvPr/>
        </p:nvSpPr>
        <p:spPr>
          <a:xfrm rot="-795212">
            <a:off x="16578492" y="4536980"/>
            <a:ext cx="743140" cy="1714937"/>
          </a:xfrm>
          <a:custGeom>
            <a:avLst/>
            <a:gdLst/>
            <a:ahLst/>
            <a:cxnLst/>
            <a:rect l="l" t="t" r="r" b="b"/>
            <a:pathLst>
              <a:path w="743140" h="1714937">
                <a:moveTo>
                  <a:pt x="0" y="0"/>
                </a:moveTo>
                <a:lnTo>
                  <a:pt x="743140" y="0"/>
                </a:lnTo>
                <a:lnTo>
                  <a:pt x="743140" y="1714938"/>
                </a:lnTo>
                <a:lnTo>
                  <a:pt x="0" y="1714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 rot="616195">
            <a:off x="17206471" y="3101305"/>
            <a:ext cx="720217" cy="1827398"/>
          </a:xfrm>
          <a:custGeom>
            <a:avLst/>
            <a:gdLst/>
            <a:ahLst/>
            <a:cxnLst/>
            <a:rect l="l" t="t" r="r" b="b"/>
            <a:pathLst>
              <a:path w="720217" h="1827398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 rot="1303683">
            <a:off x="17347416" y="5124887"/>
            <a:ext cx="348316" cy="339260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 rot="-502520">
            <a:off x="169908" y="3031314"/>
            <a:ext cx="1182124" cy="1163998"/>
          </a:xfrm>
          <a:custGeom>
            <a:avLst/>
            <a:gdLst/>
            <a:ahLst/>
            <a:cxnLst/>
            <a:rect l="l" t="t" r="r" b="b"/>
            <a:pathLst>
              <a:path w="1182124" h="1163998">
                <a:moveTo>
                  <a:pt x="0" y="0"/>
                </a:moveTo>
                <a:lnTo>
                  <a:pt x="1182123" y="0"/>
                </a:lnTo>
                <a:lnTo>
                  <a:pt x="1182123" y="1163998"/>
                </a:lnTo>
                <a:lnTo>
                  <a:pt x="0" y="11639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 rot="21326866">
            <a:off x="-489809" y="8001580"/>
            <a:ext cx="1522540" cy="2723493"/>
          </a:xfrm>
          <a:custGeom>
            <a:avLst/>
            <a:gdLst/>
            <a:ahLst/>
            <a:cxnLst/>
            <a:rect l="l" t="t" r="r" b="b"/>
            <a:pathLst>
              <a:path w="1522540" h="2723493">
                <a:moveTo>
                  <a:pt x="0" y="0"/>
                </a:moveTo>
                <a:lnTo>
                  <a:pt x="1522540" y="0"/>
                </a:lnTo>
                <a:lnTo>
                  <a:pt x="1522540" y="2723494"/>
                </a:lnTo>
                <a:lnTo>
                  <a:pt x="0" y="27234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5" name="Freeform 45"/>
          <p:cNvSpPr/>
          <p:nvPr/>
        </p:nvSpPr>
        <p:spPr>
          <a:xfrm rot="19755092">
            <a:off x="8242484" y="9551316"/>
            <a:ext cx="592120" cy="738996"/>
          </a:xfrm>
          <a:custGeom>
            <a:avLst/>
            <a:gdLst/>
            <a:ahLst/>
            <a:cxnLst/>
            <a:rect l="l" t="t" r="r" b="b"/>
            <a:pathLst>
              <a:path w="592120" h="738996">
                <a:moveTo>
                  <a:pt x="0" y="0"/>
                </a:moveTo>
                <a:lnTo>
                  <a:pt x="592120" y="0"/>
                </a:lnTo>
                <a:lnTo>
                  <a:pt x="592120" y="738996"/>
                </a:lnTo>
                <a:lnTo>
                  <a:pt x="0" y="7389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6" name="Freeform 46"/>
          <p:cNvSpPr/>
          <p:nvPr/>
        </p:nvSpPr>
        <p:spPr>
          <a:xfrm rot="8325740">
            <a:off x="17763070" y="5970135"/>
            <a:ext cx="348316" cy="339260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 rot="-1005047">
            <a:off x="17796729" y="4851543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2" y="0"/>
                </a:lnTo>
                <a:lnTo>
                  <a:pt x="384062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 rot="2566069">
            <a:off x="17663395" y="5470670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2" y="0"/>
                </a:lnTo>
                <a:lnTo>
                  <a:pt x="384062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770973">
            <a:off x="311061" y="4275198"/>
            <a:ext cx="1484485" cy="1241370"/>
          </a:xfrm>
          <a:custGeom>
            <a:avLst/>
            <a:gdLst/>
            <a:ahLst/>
            <a:cxnLst/>
            <a:rect l="l" t="t" r="r" b="b"/>
            <a:pathLst>
              <a:path w="1484485" h="1241370">
                <a:moveTo>
                  <a:pt x="0" y="0"/>
                </a:moveTo>
                <a:lnTo>
                  <a:pt x="1484484" y="0"/>
                </a:lnTo>
                <a:lnTo>
                  <a:pt x="1484484" y="1241370"/>
                </a:lnTo>
                <a:lnTo>
                  <a:pt x="0" y="124137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 rot="1089413">
            <a:off x="6215292" y="9379860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Freeform 52"/>
          <p:cNvSpPr/>
          <p:nvPr/>
        </p:nvSpPr>
        <p:spPr>
          <a:xfrm rot="659785">
            <a:off x="8982287" y="9382061"/>
            <a:ext cx="348316" cy="339260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7" y="0"/>
                </a:lnTo>
                <a:lnTo>
                  <a:pt x="348317" y="339259"/>
                </a:lnTo>
                <a:lnTo>
                  <a:pt x="0" y="3392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 rot="7503542">
            <a:off x="5762705" y="9877991"/>
            <a:ext cx="348316" cy="339260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4" name="Freeform 54"/>
          <p:cNvSpPr/>
          <p:nvPr/>
        </p:nvSpPr>
        <p:spPr>
          <a:xfrm rot="20575799">
            <a:off x="7001741" y="9387847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3" y="0"/>
                </a:lnTo>
                <a:lnTo>
                  <a:pt x="384063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Freeform 55"/>
          <p:cNvSpPr/>
          <p:nvPr/>
        </p:nvSpPr>
        <p:spPr>
          <a:xfrm rot="4645666">
            <a:off x="7903890" y="9376020"/>
            <a:ext cx="327317" cy="317497"/>
          </a:xfrm>
          <a:custGeom>
            <a:avLst/>
            <a:gdLst/>
            <a:ahLst/>
            <a:cxnLst/>
            <a:rect l="l" t="t" r="r" b="b"/>
            <a:pathLst>
              <a:path w="327317" h="317497">
                <a:moveTo>
                  <a:pt x="0" y="0"/>
                </a:moveTo>
                <a:lnTo>
                  <a:pt x="327317" y="0"/>
                </a:lnTo>
                <a:lnTo>
                  <a:pt x="327317" y="317497"/>
                </a:lnTo>
                <a:lnTo>
                  <a:pt x="0" y="31749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Freeform 58"/>
          <p:cNvSpPr/>
          <p:nvPr/>
        </p:nvSpPr>
        <p:spPr>
          <a:xfrm rot="2025504">
            <a:off x="6783086" y="9935170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3" y="0"/>
                </a:lnTo>
                <a:lnTo>
                  <a:pt x="384063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9DC1B0-48A7-F5FB-E753-587FA38A8626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3 </a:t>
            </a:r>
            <a:r>
              <a:rPr lang="en-US" altLang="zh-CN" sz="2400" spc="33" dirty="0">
                <a:solidFill>
                  <a:schemeClr val="bg1"/>
                </a:solidFill>
                <a:latin typeface="Josefin Sans"/>
              </a:rPr>
              <a:t>System Methodology</a:t>
            </a:r>
          </a:p>
          <a:p>
            <a:pPr marL="356236" lvl="1"/>
            <a:endParaRPr lang="en-US" sz="2400" spc="33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62" name="TextBox 2">
            <a:extLst>
              <a:ext uri="{FF2B5EF4-FFF2-40B4-BE49-F238E27FC236}">
                <a16:creationId xmlns:a16="http://schemas.microsoft.com/office/drawing/2014/main" id="{62CB2111-1A32-5DDA-2087-AE707DAA78A8}"/>
              </a:ext>
            </a:extLst>
          </p:cNvPr>
          <p:cNvSpPr txBox="1"/>
          <p:nvPr/>
        </p:nvSpPr>
        <p:spPr>
          <a:xfrm>
            <a:off x="-88873" y="453207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System Architecture Diagram </a:t>
            </a:r>
          </a:p>
        </p:txBody>
      </p:sp>
      <p:pic>
        <p:nvPicPr>
          <p:cNvPr id="9" name="Picture 8" descr="A diagram of food allergies&#10;&#10;Description automatically generated">
            <a:extLst>
              <a:ext uri="{FF2B5EF4-FFF2-40B4-BE49-F238E27FC236}">
                <a16:creationId xmlns:a16="http://schemas.microsoft.com/office/drawing/2014/main" id="{226B8699-DDC5-E142-8BCE-374EA281B1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55"/>
          <a:stretch/>
        </p:blipFill>
        <p:spPr>
          <a:xfrm>
            <a:off x="2661375" y="1947354"/>
            <a:ext cx="12583506" cy="5682438"/>
          </a:xfrm>
          <a:prstGeom prst="rect">
            <a:avLst/>
          </a:prstGeom>
        </p:spPr>
      </p:pic>
      <p:sp>
        <p:nvSpPr>
          <p:cNvPr id="2" name="TextBox 21">
            <a:extLst>
              <a:ext uri="{FF2B5EF4-FFF2-40B4-BE49-F238E27FC236}">
                <a16:creationId xmlns:a16="http://schemas.microsoft.com/office/drawing/2014/main" id="{99B9AF26-973E-7CDE-B023-1220C3C1162F}"/>
              </a:ext>
            </a:extLst>
          </p:cNvPr>
          <p:cNvSpPr txBox="1"/>
          <p:nvPr/>
        </p:nvSpPr>
        <p:spPr>
          <a:xfrm>
            <a:off x="2877737" y="7852398"/>
            <a:ext cx="14816709" cy="96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User Save Allergens.</a:t>
            </a:r>
          </a:p>
        </p:txBody>
      </p:sp>
    </p:spTree>
    <p:extLst>
      <p:ext uri="{BB962C8B-B14F-4D97-AF65-F5344CB8AC3E}">
        <p14:creationId xmlns:p14="http://schemas.microsoft.com/office/powerpoint/2010/main" val="2534900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2">
            <a:extLst>
              <a:ext uri="{FF2B5EF4-FFF2-40B4-BE49-F238E27FC236}">
                <a16:creationId xmlns:a16="http://schemas.microsoft.com/office/drawing/2014/main" id="{ECFC0EC6-4DE8-3435-FBA8-405DC7A06BCA}"/>
              </a:ext>
            </a:extLst>
          </p:cNvPr>
          <p:cNvSpPr/>
          <p:nvPr/>
        </p:nvSpPr>
        <p:spPr>
          <a:xfrm rot="7095389">
            <a:off x="-1175431" y="-1224583"/>
            <a:ext cx="5361624" cy="515575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 rot="-745121">
            <a:off x="15840285" y="8377570"/>
            <a:ext cx="2676739" cy="2287719"/>
          </a:xfrm>
          <a:custGeom>
            <a:avLst/>
            <a:gdLst/>
            <a:ahLst/>
            <a:cxnLst/>
            <a:rect l="l" t="t" r="r" b="b"/>
            <a:pathLst>
              <a:path w="2676739" h="2287719">
                <a:moveTo>
                  <a:pt x="0" y="0"/>
                </a:moveTo>
                <a:lnTo>
                  <a:pt x="2676739" y="0"/>
                </a:lnTo>
                <a:lnTo>
                  <a:pt x="2676739" y="2287720"/>
                </a:lnTo>
                <a:lnTo>
                  <a:pt x="0" y="2287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 rot="683945" flipH="1">
            <a:off x="197154" y="5489564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1079913" y="0"/>
                </a:moveTo>
                <a:lnTo>
                  <a:pt x="0" y="0"/>
                </a:lnTo>
                <a:lnTo>
                  <a:pt x="0" y="1176446"/>
                </a:lnTo>
                <a:lnTo>
                  <a:pt x="1079913" y="1176446"/>
                </a:lnTo>
                <a:lnTo>
                  <a:pt x="1079913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Freeform 38"/>
          <p:cNvSpPr/>
          <p:nvPr/>
        </p:nvSpPr>
        <p:spPr>
          <a:xfrm rot="-1650021">
            <a:off x="14182372" y="9184283"/>
            <a:ext cx="1488115" cy="1328391"/>
          </a:xfrm>
          <a:custGeom>
            <a:avLst/>
            <a:gdLst/>
            <a:ahLst/>
            <a:cxnLst/>
            <a:rect l="l" t="t" r="r" b="b"/>
            <a:pathLst>
              <a:path w="1488115" h="1328391">
                <a:moveTo>
                  <a:pt x="0" y="0"/>
                </a:moveTo>
                <a:lnTo>
                  <a:pt x="1488115" y="0"/>
                </a:lnTo>
                <a:lnTo>
                  <a:pt x="1488115" y="1328391"/>
                </a:lnTo>
                <a:lnTo>
                  <a:pt x="0" y="13283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9" name="Freeform 39"/>
          <p:cNvSpPr/>
          <p:nvPr/>
        </p:nvSpPr>
        <p:spPr>
          <a:xfrm rot="-5938614">
            <a:off x="16829955" y="6401379"/>
            <a:ext cx="1906900" cy="1791215"/>
          </a:xfrm>
          <a:custGeom>
            <a:avLst/>
            <a:gdLst/>
            <a:ahLst/>
            <a:cxnLst/>
            <a:rect l="l" t="t" r="r" b="b"/>
            <a:pathLst>
              <a:path w="1906900" h="1791215">
                <a:moveTo>
                  <a:pt x="0" y="0"/>
                </a:moveTo>
                <a:lnTo>
                  <a:pt x="1906900" y="0"/>
                </a:lnTo>
                <a:lnTo>
                  <a:pt x="1906900" y="1791215"/>
                </a:lnTo>
                <a:lnTo>
                  <a:pt x="0" y="1791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Freeform 40"/>
          <p:cNvSpPr/>
          <p:nvPr/>
        </p:nvSpPr>
        <p:spPr>
          <a:xfrm rot="-795212">
            <a:off x="16578492" y="4536980"/>
            <a:ext cx="743140" cy="1714937"/>
          </a:xfrm>
          <a:custGeom>
            <a:avLst/>
            <a:gdLst/>
            <a:ahLst/>
            <a:cxnLst/>
            <a:rect l="l" t="t" r="r" b="b"/>
            <a:pathLst>
              <a:path w="743140" h="1714937">
                <a:moveTo>
                  <a:pt x="0" y="0"/>
                </a:moveTo>
                <a:lnTo>
                  <a:pt x="743140" y="0"/>
                </a:lnTo>
                <a:lnTo>
                  <a:pt x="743140" y="1714938"/>
                </a:lnTo>
                <a:lnTo>
                  <a:pt x="0" y="1714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 rot="616195">
            <a:off x="17206471" y="3101305"/>
            <a:ext cx="720217" cy="1827398"/>
          </a:xfrm>
          <a:custGeom>
            <a:avLst/>
            <a:gdLst/>
            <a:ahLst/>
            <a:cxnLst/>
            <a:rect l="l" t="t" r="r" b="b"/>
            <a:pathLst>
              <a:path w="720217" h="1827398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 rot="1303683">
            <a:off x="17347416" y="5124887"/>
            <a:ext cx="348316" cy="339260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 rot="-502520">
            <a:off x="169908" y="3031314"/>
            <a:ext cx="1182124" cy="1163998"/>
          </a:xfrm>
          <a:custGeom>
            <a:avLst/>
            <a:gdLst/>
            <a:ahLst/>
            <a:cxnLst/>
            <a:rect l="l" t="t" r="r" b="b"/>
            <a:pathLst>
              <a:path w="1182124" h="1163998">
                <a:moveTo>
                  <a:pt x="0" y="0"/>
                </a:moveTo>
                <a:lnTo>
                  <a:pt x="1182123" y="0"/>
                </a:lnTo>
                <a:lnTo>
                  <a:pt x="1182123" y="1163998"/>
                </a:lnTo>
                <a:lnTo>
                  <a:pt x="0" y="11639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 rot="21326866">
            <a:off x="-489809" y="8001580"/>
            <a:ext cx="1522540" cy="2723493"/>
          </a:xfrm>
          <a:custGeom>
            <a:avLst/>
            <a:gdLst/>
            <a:ahLst/>
            <a:cxnLst/>
            <a:rect l="l" t="t" r="r" b="b"/>
            <a:pathLst>
              <a:path w="1522540" h="2723493">
                <a:moveTo>
                  <a:pt x="0" y="0"/>
                </a:moveTo>
                <a:lnTo>
                  <a:pt x="1522540" y="0"/>
                </a:lnTo>
                <a:lnTo>
                  <a:pt x="1522540" y="2723494"/>
                </a:lnTo>
                <a:lnTo>
                  <a:pt x="0" y="27234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5" name="Freeform 45"/>
          <p:cNvSpPr/>
          <p:nvPr/>
        </p:nvSpPr>
        <p:spPr>
          <a:xfrm rot="19755092">
            <a:off x="17196634" y="309066"/>
            <a:ext cx="592120" cy="738996"/>
          </a:xfrm>
          <a:custGeom>
            <a:avLst/>
            <a:gdLst/>
            <a:ahLst/>
            <a:cxnLst/>
            <a:rect l="l" t="t" r="r" b="b"/>
            <a:pathLst>
              <a:path w="592120" h="738996">
                <a:moveTo>
                  <a:pt x="0" y="0"/>
                </a:moveTo>
                <a:lnTo>
                  <a:pt x="592120" y="0"/>
                </a:lnTo>
                <a:lnTo>
                  <a:pt x="592120" y="738996"/>
                </a:lnTo>
                <a:lnTo>
                  <a:pt x="0" y="7389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6" name="Freeform 46"/>
          <p:cNvSpPr/>
          <p:nvPr/>
        </p:nvSpPr>
        <p:spPr>
          <a:xfrm rot="8325740">
            <a:off x="17763070" y="5970135"/>
            <a:ext cx="348316" cy="339260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 rot="-1005047">
            <a:off x="17796729" y="4851543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2" y="0"/>
                </a:lnTo>
                <a:lnTo>
                  <a:pt x="384062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 rot="2566069">
            <a:off x="17663395" y="5470670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2" y="0"/>
                </a:lnTo>
                <a:lnTo>
                  <a:pt x="384062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770973">
            <a:off x="311061" y="4275198"/>
            <a:ext cx="1484485" cy="1241370"/>
          </a:xfrm>
          <a:custGeom>
            <a:avLst/>
            <a:gdLst/>
            <a:ahLst/>
            <a:cxnLst/>
            <a:rect l="l" t="t" r="r" b="b"/>
            <a:pathLst>
              <a:path w="1484485" h="1241370">
                <a:moveTo>
                  <a:pt x="0" y="0"/>
                </a:moveTo>
                <a:lnTo>
                  <a:pt x="1484484" y="0"/>
                </a:lnTo>
                <a:lnTo>
                  <a:pt x="1484484" y="1241370"/>
                </a:lnTo>
                <a:lnTo>
                  <a:pt x="0" y="124137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 rot="1089413">
            <a:off x="15169442" y="137610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Freeform 52"/>
          <p:cNvSpPr/>
          <p:nvPr/>
        </p:nvSpPr>
        <p:spPr>
          <a:xfrm rot="659785">
            <a:off x="17936437" y="139811"/>
            <a:ext cx="348316" cy="339260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7" y="0"/>
                </a:lnTo>
                <a:lnTo>
                  <a:pt x="348317" y="339259"/>
                </a:lnTo>
                <a:lnTo>
                  <a:pt x="0" y="3392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 rot="7503542">
            <a:off x="14716855" y="635741"/>
            <a:ext cx="348316" cy="339260"/>
          </a:xfrm>
          <a:custGeom>
            <a:avLst/>
            <a:gdLst/>
            <a:ahLst/>
            <a:cxnLst/>
            <a:rect l="l" t="t" r="r" b="b"/>
            <a:pathLst>
              <a:path w="348316" h="339260">
                <a:moveTo>
                  <a:pt x="0" y="0"/>
                </a:moveTo>
                <a:lnTo>
                  <a:pt x="348316" y="0"/>
                </a:lnTo>
                <a:lnTo>
                  <a:pt x="348316" y="339260"/>
                </a:lnTo>
                <a:lnTo>
                  <a:pt x="0" y="3392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4" name="Freeform 54"/>
          <p:cNvSpPr/>
          <p:nvPr/>
        </p:nvSpPr>
        <p:spPr>
          <a:xfrm rot="20575799">
            <a:off x="15955891" y="145597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3" y="0"/>
                </a:lnTo>
                <a:lnTo>
                  <a:pt x="384063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Freeform 55"/>
          <p:cNvSpPr/>
          <p:nvPr/>
        </p:nvSpPr>
        <p:spPr>
          <a:xfrm rot="4645666">
            <a:off x="16858040" y="133770"/>
            <a:ext cx="327317" cy="317497"/>
          </a:xfrm>
          <a:custGeom>
            <a:avLst/>
            <a:gdLst/>
            <a:ahLst/>
            <a:cxnLst/>
            <a:rect l="l" t="t" r="r" b="b"/>
            <a:pathLst>
              <a:path w="327317" h="317497">
                <a:moveTo>
                  <a:pt x="0" y="0"/>
                </a:moveTo>
                <a:lnTo>
                  <a:pt x="327317" y="0"/>
                </a:lnTo>
                <a:lnTo>
                  <a:pt x="327317" y="317497"/>
                </a:lnTo>
                <a:lnTo>
                  <a:pt x="0" y="31749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Freeform 58"/>
          <p:cNvSpPr/>
          <p:nvPr/>
        </p:nvSpPr>
        <p:spPr>
          <a:xfrm rot="2025504">
            <a:off x="15737236" y="692920"/>
            <a:ext cx="384062" cy="407493"/>
          </a:xfrm>
          <a:custGeom>
            <a:avLst/>
            <a:gdLst/>
            <a:ahLst/>
            <a:cxnLst/>
            <a:rect l="l" t="t" r="r" b="b"/>
            <a:pathLst>
              <a:path w="384062" h="407493">
                <a:moveTo>
                  <a:pt x="0" y="0"/>
                </a:moveTo>
                <a:lnTo>
                  <a:pt x="384063" y="0"/>
                </a:lnTo>
                <a:lnTo>
                  <a:pt x="384063" y="407493"/>
                </a:lnTo>
                <a:lnTo>
                  <a:pt x="0" y="4074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9DC1B0-48A7-F5FB-E753-587FA38A8626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3 </a:t>
            </a:r>
            <a:r>
              <a:rPr lang="en-US" altLang="zh-CN" sz="2400" spc="33" dirty="0">
                <a:solidFill>
                  <a:schemeClr val="bg1"/>
                </a:solidFill>
                <a:latin typeface="Josefin Sans"/>
              </a:rPr>
              <a:t>System Methodology</a:t>
            </a:r>
          </a:p>
          <a:p>
            <a:pPr marL="356236" lvl="1"/>
            <a:endParaRPr lang="en-US" sz="2400" spc="33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62" name="TextBox 2">
            <a:extLst>
              <a:ext uri="{FF2B5EF4-FFF2-40B4-BE49-F238E27FC236}">
                <a16:creationId xmlns:a16="http://schemas.microsoft.com/office/drawing/2014/main" id="{62CB2111-1A32-5DDA-2087-AE707DAA78A8}"/>
              </a:ext>
            </a:extLst>
          </p:cNvPr>
          <p:cNvSpPr txBox="1"/>
          <p:nvPr/>
        </p:nvSpPr>
        <p:spPr>
          <a:xfrm>
            <a:off x="-88873" y="453207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System Architecture Diagram </a:t>
            </a:r>
          </a:p>
        </p:txBody>
      </p:sp>
      <p:pic>
        <p:nvPicPr>
          <p:cNvPr id="9" name="Picture 8" descr="A diagram of food allergies&#10;&#10;Description automatically generated">
            <a:extLst>
              <a:ext uri="{FF2B5EF4-FFF2-40B4-BE49-F238E27FC236}">
                <a16:creationId xmlns:a16="http://schemas.microsoft.com/office/drawing/2014/main" id="{226B8699-DDC5-E142-8BCE-374EA281B1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5"/>
          <a:stretch/>
        </p:blipFill>
        <p:spPr>
          <a:xfrm>
            <a:off x="4184537" y="1576520"/>
            <a:ext cx="9535915" cy="7102550"/>
          </a:xfrm>
          <a:prstGeom prst="rect">
            <a:avLst/>
          </a:prstGeom>
        </p:spPr>
      </p:pic>
      <p:sp>
        <p:nvSpPr>
          <p:cNvPr id="2" name="TextBox 21">
            <a:extLst>
              <a:ext uri="{FF2B5EF4-FFF2-40B4-BE49-F238E27FC236}">
                <a16:creationId xmlns:a16="http://schemas.microsoft.com/office/drawing/2014/main" id="{28B1B6E5-0CB4-7F11-CA82-4F41C5AC552C}"/>
              </a:ext>
            </a:extLst>
          </p:cNvPr>
          <p:cNvSpPr txBox="1"/>
          <p:nvPr/>
        </p:nvSpPr>
        <p:spPr>
          <a:xfrm>
            <a:off x="4184537" y="8678242"/>
            <a:ext cx="14816709" cy="969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User Detect Allergens.</a:t>
            </a:r>
          </a:p>
        </p:txBody>
      </p:sp>
    </p:spTree>
    <p:extLst>
      <p:ext uri="{BB962C8B-B14F-4D97-AF65-F5344CB8AC3E}">
        <p14:creationId xmlns:p14="http://schemas.microsoft.com/office/powerpoint/2010/main" val="1993992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2">
            <a:extLst>
              <a:ext uri="{FF2B5EF4-FFF2-40B4-BE49-F238E27FC236}">
                <a16:creationId xmlns:a16="http://schemas.microsoft.com/office/drawing/2014/main" id="{6FA6F4A1-3A44-98A9-9785-47E74C726C67}"/>
              </a:ext>
            </a:extLst>
          </p:cNvPr>
          <p:cNvSpPr/>
          <p:nvPr/>
        </p:nvSpPr>
        <p:spPr>
          <a:xfrm rot="6447390">
            <a:off x="-1538908" y="-855732"/>
            <a:ext cx="5251492" cy="5220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4597311" y="7312676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4953656" y="8098713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562545">
            <a:off x="-175506" y="7946763"/>
            <a:ext cx="1919158" cy="2623083"/>
          </a:xfrm>
          <a:custGeom>
            <a:avLst/>
            <a:gdLst/>
            <a:ahLst/>
            <a:cxnLst/>
            <a:rect l="l" t="t" r="r" b="b"/>
            <a:pathLst>
              <a:path w="1919158" h="2623083">
                <a:moveTo>
                  <a:pt x="0" y="0"/>
                </a:moveTo>
                <a:lnTo>
                  <a:pt x="1919159" y="0"/>
                </a:lnTo>
                <a:lnTo>
                  <a:pt x="1919159" y="2623083"/>
                </a:lnTo>
                <a:lnTo>
                  <a:pt x="0" y="26230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1042311">
            <a:off x="15226355" y="6865257"/>
            <a:ext cx="879673" cy="1184745"/>
          </a:xfrm>
          <a:custGeom>
            <a:avLst/>
            <a:gdLst/>
            <a:ahLst/>
            <a:cxnLst/>
            <a:rect l="l" t="t" r="r" b="b"/>
            <a:pathLst>
              <a:path w="879673" h="1184745">
                <a:moveTo>
                  <a:pt x="0" y="0"/>
                </a:moveTo>
                <a:lnTo>
                  <a:pt x="879674" y="0"/>
                </a:lnTo>
                <a:lnTo>
                  <a:pt x="879674" y="1184746"/>
                </a:lnTo>
                <a:lnTo>
                  <a:pt x="0" y="1184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900232" y="4663029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140977" y="5750543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-245690">
            <a:off x="16949851" y="118390"/>
            <a:ext cx="965140" cy="1051924"/>
          </a:xfrm>
          <a:custGeom>
            <a:avLst/>
            <a:gdLst/>
            <a:ahLst/>
            <a:cxnLst/>
            <a:rect l="l" t="t" r="r" b="b"/>
            <a:pathLst>
              <a:path w="965140" h="1051924">
                <a:moveTo>
                  <a:pt x="0" y="0"/>
                </a:moveTo>
                <a:lnTo>
                  <a:pt x="965140" y="0"/>
                </a:lnTo>
                <a:lnTo>
                  <a:pt x="965140" y="1051924"/>
                </a:lnTo>
                <a:lnTo>
                  <a:pt x="0" y="10519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-363920" y="5361301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217466" y="6898511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 rot="4739129">
            <a:off x="14904452" y="6838275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B2E89C-BE93-B425-B0E1-85FFCD2DEA8F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4 System Design </a:t>
            </a:r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E1A6D115-29A8-771F-AF4F-2FB2137BD355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System Block Diagram</a:t>
            </a:r>
          </a:p>
        </p:txBody>
      </p:sp>
      <p:pic>
        <p:nvPicPr>
          <p:cNvPr id="2" name="Picture 1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9E57A3B9-128F-A699-41CA-C130655690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45478" y="1608010"/>
            <a:ext cx="12649429" cy="7307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2">
            <a:extLst>
              <a:ext uri="{FF2B5EF4-FFF2-40B4-BE49-F238E27FC236}">
                <a16:creationId xmlns:a16="http://schemas.microsoft.com/office/drawing/2014/main" id="{6FA6F4A1-3A44-98A9-9785-47E74C726C67}"/>
              </a:ext>
            </a:extLst>
          </p:cNvPr>
          <p:cNvSpPr/>
          <p:nvPr/>
        </p:nvSpPr>
        <p:spPr>
          <a:xfrm rot="6447390">
            <a:off x="-1538908" y="-855732"/>
            <a:ext cx="5251492" cy="5220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4597310" y="7362179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4953656" y="8098713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562545">
            <a:off x="-175506" y="7946763"/>
            <a:ext cx="1919158" cy="2623083"/>
          </a:xfrm>
          <a:custGeom>
            <a:avLst/>
            <a:gdLst/>
            <a:ahLst/>
            <a:cxnLst/>
            <a:rect l="l" t="t" r="r" b="b"/>
            <a:pathLst>
              <a:path w="1919158" h="2623083">
                <a:moveTo>
                  <a:pt x="0" y="0"/>
                </a:moveTo>
                <a:lnTo>
                  <a:pt x="1919159" y="0"/>
                </a:lnTo>
                <a:lnTo>
                  <a:pt x="1919159" y="2623083"/>
                </a:lnTo>
                <a:lnTo>
                  <a:pt x="0" y="26230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1042311">
            <a:off x="15226355" y="6865257"/>
            <a:ext cx="879673" cy="1184745"/>
          </a:xfrm>
          <a:custGeom>
            <a:avLst/>
            <a:gdLst/>
            <a:ahLst/>
            <a:cxnLst/>
            <a:rect l="l" t="t" r="r" b="b"/>
            <a:pathLst>
              <a:path w="879673" h="1184745">
                <a:moveTo>
                  <a:pt x="0" y="0"/>
                </a:moveTo>
                <a:lnTo>
                  <a:pt x="879674" y="0"/>
                </a:lnTo>
                <a:lnTo>
                  <a:pt x="879674" y="1184746"/>
                </a:lnTo>
                <a:lnTo>
                  <a:pt x="0" y="1184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900232" y="4663029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140977" y="5750543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-245690">
            <a:off x="16949851" y="118390"/>
            <a:ext cx="965140" cy="1051924"/>
          </a:xfrm>
          <a:custGeom>
            <a:avLst/>
            <a:gdLst/>
            <a:ahLst/>
            <a:cxnLst/>
            <a:rect l="l" t="t" r="r" b="b"/>
            <a:pathLst>
              <a:path w="965140" h="1051924">
                <a:moveTo>
                  <a:pt x="0" y="0"/>
                </a:moveTo>
                <a:lnTo>
                  <a:pt x="965140" y="0"/>
                </a:lnTo>
                <a:lnTo>
                  <a:pt x="965140" y="1051924"/>
                </a:lnTo>
                <a:lnTo>
                  <a:pt x="0" y="10519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-363920" y="5361301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217466" y="6898511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 rot="4739129">
            <a:off x="14904452" y="6838275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B2E89C-BE93-B425-B0E1-85FFCD2DEA8F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4 System Design </a:t>
            </a:r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E1A6D115-29A8-771F-AF4F-2FB2137BD355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System Block Diagram</a:t>
            </a:r>
          </a:p>
        </p:txBody>
      </p:sp>
      <p:pic>
        <p:nvPicPr>
          <p:cNvPr id="2" name="Picture 1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9E57A3B9-128F-A699-41CA-C130655690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81922" y="2896061"/>
            <a:ext cx="7565322" cy="43705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AF32CF-5577-FC34-85E7-EAB63E072EC5}"/>
              </a:ext>
            </a:extLst>
          </p:cNvPr>
          <p:cNvSpPr txBox="1"/>
          <p:nvPr/>
        </p:nvSpPr>
        <p:spPr>
          <a:xfrm>
            <a:off x="1141152" y="2204953"/>
            <a:ext cx="14846862" cy="52322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Represents the personalized information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19259D-5A69-1313-5863-E61FA9FA748C}"/>
              </a:ext>
            </a:extLst>
          </p:cNvPr>
          <p:cNvSpPr txBox="1"/>
          <p:nvPr/>
        </p:nvSpPr>
        <p:spPr>
          <a:xfrm>
            <a:off x="4769632" y="8497514"/>
            <a:ext cx="14846862" cy="52322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processes that captured image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870A20-72B3-7C59-A87B-D9B479F65CA1}"/>
              </a:ext>
            </a:extLst>
          </p:cNvPr>
          <p:cNvSpPr txBox="1"/>
          <p:nvPr/>
        </p:nvSpPr>
        <p:spPr>
          <a:xfrm>
            <a:off x="8540527" y="1939039"/>
            <a:ext cx="11973166" cy="52322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Allows the user to upload an image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235218-0E5B-71E9-3BC1-CA77AE42C5A5}"/>
              </a:ext>
            </a:extLst>
          </p:cNvPr>
          <p:cNvSpPr txBox="1"/>
          <p:nvPr/>
        </p:nvSpPr>
        <p:spPr>
          <a:xfrm>
            <a:off x="2131871" y="7540433"/>
            <a:ext cx="7993702" cy="52322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storage of allergens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916D22-E98F-045B-5BA2-EB63C911E526}"/>
              </a:ext>
            </a:extLst>
          </p:cNvPr>
          <p:cNvSpPr txBox="1"/>
          <p:nvPr/>
        </p:nvSpPr>
        <p:spPr>
          <a:xfrm>
            <a:off x="9644861" y="7439779"/>
            <a:ext cx="5096403" cy="954107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Compares the processed text with the allergen database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D59819-AA4B-E9DB-4E92-94F9D6AEA006}"/>
              </a:ext>
            </a:extLst>
          </p:cNvPr>
          <p:cNvSpPr txBox="1"/>
          <p:nvPr/>
        </p:nvSpPr>
        <p:spPr>
          <a:xfrm>
            <a:off x="12891973" y="3914650"/>
            <a:ext cx="3319442" cy="52322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Displays the results 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7BA5685-F309-1E82-BBC4-72B069B8783C}"/>
              </a:ext>
            </a:extLst>
          </p:cNvPr>
          <p:cNvSpPr/>
          <p:nvPr/>
        </p:nvSpPr>
        <p:spPr>
          <a:xfrm rot="6566325">
            <a:off x="6995623" y="7281693"/>
            <a:ext cx="1853258" cy="523220"/>
          </a:xfrm>
          <a:prstGeom prst="rightArrow">
            <a:avLst>
              <a:gd name="adj1" fmla="val 2798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E54826F-6269-5196-0832-D4D85431229A}"/>
              </a:ext>
            </a:extLst>
          </p:cNvPr>
          <p:cNvSpPr/>
          <p:nvPr/>
        </p:nvSpPr>
        <p:spPr>
          <a:xfrm rot="8300408">
            <a:off x="3810205" y="6499343"/>
            <a:ext cx="1853258" cy="523220"/>
          </a:xfrm>
          <a:prstGeom prst="rightArrow">
            <a:avLst>
              <a:gd name="adj1" fmla="val 2798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31F46528-1CF1-B4C5-8758-822F5B89B826}"/>
              </a:ext>
            </a:extLst>
          </p:cNvPr>
          <p:cNvSpPr/>
          <p:nvPr/>
        </p:nvSpPr>
        <p:spPr>
          <a:xfrm rot="13501428">
            <a:off x="3962218" y="3427814"/>
            <a:ext cx="1853258" cy="523220"/>
          </a:xfrm>
          <a:prstGeom prst="rightArrow">
            <a:avLst>
              <a:gd name="adj1" fmla="val 2798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A195F7F8-0131-9512-2E06-9666A32B400D}"/>
              </a:ext>
            </a:extLst>
          </p:cNvPr>
          <p:cNvSpPr/>
          <p:nvPr/>
        </p:nvSpPr>
        <p:spPr>
          <a:xfrm rot="18727343">
            <a:off x="8383399" y="3067713"/>
            <a:ext cx="1853258" cy="523220"/>
          </a:xfrm>
          <a:prstGeom prst="rightArrow">
            <a:avLst>
              <a:gd name="adj1" fmla="val 2798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52A899A-3CDD-8BDD-E9D8-269CA3B86275}"/>
              </a:ext>
            </a:extLst>
          </p:cNvPr>
          <p:cNvSpPr/>
          <p:nvPr/>
        </p:nvSpPr>
        <p:spPr>
          <a:xfrm rot="21084584">
            <a:off x="11644164" y="4174079"/>
            <a:ext cx="1097795" cy="523220"/>
          </a:xfrm>
          <a:prstGeom prst="rightArrow">
            <a:avLst>
              <a:gd name="adj1" fmla="val 2798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6D5655E8-9DD3-CE4F-9175-E1348D6242C6}"/>
              </a:ext>
            </a:extLst>
          </p:cNvPr>
          <p:cNvSpPr/>
          <p:nvPr/>
        </p:nvSpPr>
        <p:spPr>
          <a:xfrm rot="3275372">
            <a:off x="11476543" y="6486412"/>
            <a:ext cx="1097795" cy="523220"/>
          </a:xfrm>
          <a:prstGeom prst="rightArrow">
            <a:avLst>
              <a:gd name="adj1" fmla="val 2798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2212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25880" y="2230561"/>
            <a:ext cx="4566084" cy="7703515"/>
          </a:xfrm>
          <a:custGeom>
            <a:avLst/>
            <a:gdLst/>
            <a:ahLst/>
            <a:cxnLst/>
            <a:rect l="l" t="t" r="r" b="b"/>
            <a:pathLst>
              <a:path w="4566084" h="7703515">
                <a:moveTo>
                  <a:pt x="0" y="0"/>
                </a:moveTo>
                <a:lnTo>
                  <a:pt x="4566084" y="0"/>
                </a:lnTo>
                <a:lnTo>
                  <a:pt x="4566084" y="7703516"/>
                </a:lnTo>
                <a:lnTo>
                  <a:pt x="0" y="7703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182461" y="1790135"/>
            <a:ext cx="11520169" cy="6982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70586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300" spc="33" dirty="0">
                <a:solidFill>
                  <a:srgbClr val="00806C"/>
                </a:solidFill>
                <a:latin typeface="Josefin Sans"/>
              </a:rPr>
              <a:t>Introduction</a:t>
            </a:r>
          </a:p>
          <a:p>
            <a:pPr marL="870586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3300" spc="33" dirty="0">
                <a:solidFill>
                  <a:srgbClr val="00806C"/>
                </a:solidFill>
                <a:latin typeface="Josefin Sans"/>
              </a:rPr>
              <a:t>Literature </a:t>
            </a:r>
            <a:r>
              <a:rPr lang="en-US" altLang="zh-CN" sz="3300" spc="33" dirty="0">
                <a:solidFill>
                  <a:srgbClr val="00806C"/>
                </a:solidFill>
                <a:latin typeface="Josefin Sans"/>
              </a:rPr>
              <a:t>Review</a:t>
            </a:r>
          </a:p>
          <a:p>
            <a:pPr marL="870586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300" spc="33" dirty="0">
                <a:solidFill>
                  <a:srgbClr val="00806C"/>
                </a:solidFill>
                <a:latin typeface="Josefin Sans"/>
              </a:rPr>
              <a:t>System Methodology</a:t>
            </a:r>
          </a:p>
          <a:p>
            <a:pPr marL="870586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300" spc="33" dirty="0">
                <a:solidFill>
                  <a:srgbClr val="00806C"/>
                </a:solidFill>
                <a:latin typeface="Josefin Sans"/>
              </a:rPr>
              <a:t>System Design</a:t>
            </a:r>
          </a:p>
          <a:p>
            <a:pPr marL="870586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300" spc="33" dirty="0">
                <a:solidFill>
                  <a:srgbClr val="00806C"/>
                </a:solidFill>
                <a:latin typeface="Josefin Sans"/>
              </a:rPr>
              <a:t>System Implementation</a:t>
            </a:r>
          </a:p>
          <a:p>
            <a:pPr marL="870586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300" spc="33" dirty="0">
                <a:solidFill>
                  <a:srgbClr val="00806C"/>
                </a:solidFill>
                <a:latin typeface="Josefin Sans"/>
              </a:rPr>
              <a:t>System Evaluation &amp; Discussion</a:t>
            </a:r>
          </a:p>
          <a:p>
            <a:pPr marL="870586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300" spc="33" dirty="0">
                <a:solidFill>
                  <a:srgbClr val="00806C"/>
                </a:solidFill>
                <a:latin typeface="Josefin Sans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400097" y="7610572"/>
            <a:ext cx="2411242" cy="2900742"/>
          </a:xfrm>
          <a:custGeom>
            <a:avLst/>
            <a:gdLst/>
            <a:ahLst/>
            <a:cxnLst/>
            <a:rect l="l" t="t" r="r" b="b"/>
            <a:pathLst>
              <a:path w="2411242" h="2900742">
                <a:moveTo>
                  <a:pt x="0" y="0"/>
                </a:moveTo>
                <a:lnTo>
                  <a:pt x="2411242" y="0"/>
                </a:lnTo>
                <a:lnTo>
                  <a:pt x="2411242" y="2900742"/>
                </a:lnTo>
                <a:lnTo>
                  <a:pt x="0" y="2900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1012680">
            <a:off x="2739906" y="7964883"/>
            <a:ext cx="1445394" cy="2586834"/>
          </a:xfrm>
          <a:custGeom>
            <a:avLst/>
            <a:gdLst/>
            <a:ahLst/>
            <a:cxnLst/>
            <a:rect l="l" t="t" r="r" b="b"/>
            <a:pathLst>
              <a:path w="1445394" h="2586834">
                <a:moveTo>
                  <a:pt x="0" y="0"/>
                </a:moveTo>
                <a:lnTo>
                  <a:pt x="1445394" y="0"/>
                </a:lnTo>
                <a:lnTo>
                  <a:pt x="1445394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33908" y="437769"/>
            <a:ext cx="10567630" cy="84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Content</a:t>
            </a:r>
          </a:p>
        </p:txBody>
      </p:sp>
      <p:sp>
        <p:nvSpPr>
          <p:cNvPr id="10" name="Freeform 10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 rot="1226374" flipH="1">
            <a:off x="16147603" y="1613714"/>
            <a:ext cx="1852068" cy="1313734"/>
          </a:xfrm>
          <a:custGeom>
            <a:avLst/>
            <a:gdLst/>
            <a:ahLst/>
            <a:cxnLst/>
            <a:rect l="l" t="t" r="r" b="b"/>
            <a:pathLst>
              <a:path w="1852068" h="1313734">
                <a:moveTo>
                  <a:pt x="1852068" y="0"/>
                </a:moveTo>
                <a:lnTo>
                  <a:pt x="0" y="0"/>
                </a:lnTo>
                <a:lnTo>
                  <a:pt x="0" y="1313733"/>
                </a:lnTo>
                <a:lnTo>
                  <a:pt x="1852068" y="1313733"/>
                </a:lnTo>
                <a:lnTo>
                  <a:pt x="185206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Freeform 38"/>
          <p:cNvSpPr/>
          <p:nvPr/>
        </p:nvSpPr>
        <p:spPr>
          <a:xfrm>
            <a:off x="14642343" y="365924"/>
            <a:ext cx="935208" cy="912733"/>
          </a:xfrm>
          <a:custGeom>
            <a:avLst/>
            <a:gdLst/>
            <a:ahLst/>
            <a:cxnLst/>
            <a:rect l="l" t="t" r="r" b="b"/>
            <a:pathLst>
              <a:path w="935208" h="912733">
                <a:moveTo>
                  <a:pt x="0" y="0"/>
                </a:moveTo>
                <a:lnTo>
                  <a:pt x="935208" y="0"/>
                </a:lnTo>
                <a:lnTo>
                  <a:pt x="935208" y="912732"/>
                </a:lnTo>
                <a:lnTo>
                  <a:pt x="0" y="912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 rot="630410">
            <a:off x="-57026" y="8350766"/>
            <a:ext cx="1982345" cy="2386451"/>
          </a:xfrm>
          <a:custGeom>
            <a:avLst/>
            <a:gdLst/>
            <a:ahLst/>
            <a:cxnLst/>
            <a:rect l="l" t="t" r="r" b="b"/>
            <a:pathLst>
              <a:path w="1982345" h="2386451">
                <a:moveTo>
                  <a:pt x="0" y="0"/>
                </a:moveTo>
                <a:lnTo>
                  <a:pt x="1982345" y="0"/>
                </a:lnTo>
                <a:lnTo>
                  <a:pt x="1982345" y="2386451"/>
                </a:lnTo>
                <a:lnTo>
                  <a:pt x="0" y="2386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 rot="-644391">
            <a:off x="16895911" y="146823"/>
            <a:ext cx="627268" cy="916351"/>
          </a:xfrm>
          <a:custGeom>
            <a:avLst/>
            <a:gdLst/>
            <a:ahLst/>
            <a:cxnLst/>
            <a:rect l="l" t="t" r="r" b="b"/>
            <a:pathLst>
              <a:path w="627268" h="916351">
                <a:moveTo>
                  <a:pt x="0" y="0"/>
                </a:moveTo>
                <a:lnTo>
                  <a:pt x="627268" y="0"/>
                </a:lnTo>
                <a:lnTo>
                  <a:pt x="627268" y="916351"/>
                </a:lnTo>
                <a:lnTo>
                  <a:pt x="0" y="916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6" name="Freeform 46"/>
          <p:cNvSpPr/>
          <p:nvPr/>
        </p:nvSpPr>
        <p:spPr>
          <a:xfrm>
            <a:off x="1931609" y="8854713"/>
            <a:ext cx="818831" cy="1889610"/>
          </a:xfrm>
          <a:custGeom>
            <a:avLst/>
            <a:gdLst/>
            <a:ahLst/>
            <a:cxnLst/>
            <a:rect l="l" t="t" r="r" b="b"/>
            <a:pathLst>
              <a:path w="818831" h="1889610">
                <a:moveTo>
                  <a:pt x="0" y="0"/>
                </a:moveTo>
                <a:lnTo>
                  <a:pt x="818831" y="0"/>
                </a:lnTo>
                <a:lnTo>
                  <a:pt x="818831" y="1889610"/>
                </a:lnTo>
                <a:lnTo>
                  <a:pt x="0" y="1889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 rot="770362">
            <a:off x="15851628" y="486956"/>
            <a:ext cx="985813" cy="603975"/>
          </a:xfrm>
          <a:custGeom>
            <a:avLst/>
            <a:gdLst/>
            <a:ahLst/>
            <a:cxnLst/>
            <a:rect l="l" t="t" r="r" b="b"/>
            <a:pathLst>
              <a:path w="985813" h="603975">
                <a:moveTo>
                  <a:pt x="0" y="0"/>
                </a:moveTo>
                <a:lnTo>
                  <a:pt x="985813" y="0"/>
                </a:lnTo>
                <a:lnTo>
                  <a:pt x="985813" y="603975"/>
                </a:lnTo>
                <a:lnTo>
                  <a:pt x="0" y="603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 rot="-161330">
            <a:off x="17627170" y="820594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2700000">
            <a:off x="17293379" y="1205509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 rot="626867">
            <a:off x="17097500" y="2715784"/>
            <a:ext cx="930942" cy="1799501"/>
          </a:xfrm>
          <a:custGeom>
            <a:avLst/>
            <a:gdLst/>
            <a:ahLst/>
            <a:cxnLst/>
            <a:rect l="l" t="t" r="r" b="b"/>
            <a:pathLst>
              <a:path w="930942" h="1799501">
                <a:moveTo>
                  <a:pt x="0" y="0"/>
                </a:moveTo>
                <a:lnTo>
                  <a:pt x="930941" y="0"/>
                </a:lnTo>
                <a:lnTo>
                  <a:pt x="930941" y="1799501"/>
                </a:lnTo>
                <a:lnTo>
                  <a:pt x="0" y="1799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/>
          <p:cNvSpPr/>
          <p:nvPr/>
        </p:nvSpPr>
        <p:spPr>
          <a:xfrm rot="-1289873">
            <a:off x="15491605" y="176867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9" name="Freeform 59"/>
          <p:cNvSpPr/>
          <p:nvPr/>
        </p:nvSpPr>
        <p:spPr>
          <a:xfrm rot="999508">
            <a:off x="2997254" y="8852042"/>
            <a:ext cx="720217" cy="1827398"/>
          </a:xfrm>
          <a:custGeom>
            <a:avLst/>
            <a:gdLst/>
            <a:ahLst/>
            <a:cxnLst/>
            <a:rect l="l" t="t" r="r" b="b"/>
            <a:pathLst>
              <a:path w="720217" h="1827398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3" name="Freeform 4">
            <a:extLst>
              <a:ext uri="{FF2B5EF4-FFF2-40B4-BE49-F238E27FC236}">
                <a16:creationId xmlns:a16="http://schemas.microsoft.com/office/drawing/2014/main" id="{5E9F0464-660D-69C1-CCF8-0042A3B402C7}"/>
              </a:ext>
            </a:extLst>
          </p:cNvPr>
          <p:cNvSpPr/>
          <p:nvPr/>
        </p:nvSpPr>
        <p:spPr>
          <a:xfrm rot="2000881">
            <a:off x="-1516626" y="-1965269"/>
            <a:ext cx="5373303" cy="5933693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 rot="1862235">
            <a:off x="-282477" y="572609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9" name="Freeform 39"/>
          <p:cNvSpPr/>
          <p:nvPr/>
        </p:nvSpPr>
        <p:spPr>
          <a:xfrm rot="-764773">
            <a:off x="548661" y="2165756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Freeform 40"/>
          <p:cNvSpPr/>
          <p:nvPr/>
        </p:nvSpPr>
        <p:spPr>
          <a:xfrm rot="-607652">
            <a:off x="505974" y="4102114"/>
            <a:ext cx="1186106" cy="1143406"/>
          </a:xfrm>
          <a:custGeom>
            <a:avLst/>
            <a:gdLst/>
            <a:ahLst/>
            <a:cxnLst/>
            <a:rect l="l" t="t" r="r" b="b"/>
            <a:pathLst>
              <a:path w="1186106" h="1143406">
                <a:moveTo>
                  <a:pt x="0" y="0"/>
                </a:moveTo>
                <a:lnTo>
                  <a:pt x="1186106" y="0"/>
                </a:lnTo>
                <a:lnTo>
                  <a:pt x="1186106" y="1143406"/>
                </a:lnTo>
                <a:lnTo>
                  <a:pt x="0" y="11434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 rot="1555815">
            <a:off x="84087" y="2544757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0" y="0"/>
                </a:moveTo>
                <a:lnTo>
                  <a:pt x="338965" y="0"/>
                </a:lnTo>
                <a:lnTo>
                  <a:pt x="338965" y="359851"/>
                </a:lnTo>
                <a:lnTo>
                  <a:pt x="0" y="359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 rot="857022">
            <a:off x="575018" y="2858802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4" y="0"/>
                </a:lnTo>
                <a:lnTo>
                  <a:pt x="1079914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5" name="Freeform 45"/>
          <p:cNvSpPr/>
          <p:nvPr/>
        </p:nvSpPr>
        <p:spPr>
          <a:xfrm rot="-4453100">
            <a:off x="34525" y="5853163"/>
            <a:ext cx="812137" cy="1099249"/>
          </a:xfrm>
          <a:custGeom>
            <a:avLst/>
            <a:gdLst/>
            <a:ahLst/>
            <a:cxnLst/>
            <a:rect l="l" t="t" r="r" b="b"/>
            <a:pathLst>
              <a:path w="812137" h="1099249">
                <a:moveTo>
                  <a:pt x="0" y="0"/>
                </a:moveTo>
                <a:lnTo>
                  <a:pt x="812138" y="0"/>
                </a:lnTo>
                <a:lnTo>
                  <a:pt x="812138" y="1099249"/>
                </a:lnTo>
                <a:lnTo>
                  <a:pt x="0" y="109924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Freeform 52"/>
          <p:cNvSpPr/>
          <p:nvPr/>
        </p:nvSpPr>
        <p:spPr>
          <a:xfrm rot="1080587">
            <a:off x="252577" y="5160359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 rot="-1621809">
            <a:off x="114599" y="3186529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2"/>
                </a:lnTo>
                <a:lnTo>
                  <a:pt x="0" y="34150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4" name="Freeform 54"/>
          <p:cNvSpPr/>
          <p:nvPr/>
        </p:nvSpPr>
        <p:spPr>
          <a:xfrm rot="5541017">
            <a:off x="-5079" y="3714783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5" y="0"/>
                </a:lnTo>
                <a:lnTo>
                  <a:pt x="298495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Freeform 55"/>
          <p:cNvSpPr/>
          <p:nvPr/>
        </p:nvSpPr>
        <p:spPr>
          <a:xfrm rot="303980">
            <a:off x="512211" y="2997254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4" y="0"/>
                </a:lnTo>
                <a:lnTo>
                  <a:pt x="298494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6" name="Freeform 56"/>
          <p:cNvSpPr/>
          <p:nvPr/>
        </p:nvSpPr>
        <p:spPr>
          <a:xfrm rot="-1901557" flipH="1">
            <a:off x="38364" y="4763361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6" y="0"/>
                </a:moveTo>
                <a:lnTo>
                  <a:pt x="0" y="0"/>
                </a:lnTo>
                <a:lnTo>
                  <a:pt x="0" y="359851"/>
                </a:lnTo>
                <a:lnTo>
                  <a:pt x="338966" y="359851"/>
                </a:lnTo>
                <a:lnTo>
                  <a:pt x="338966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7" name="Freeform 57"/>
          <p:cNvSpPr/>
          <p:nvPr/>
        </p:nvSpPr>
        <p:spPr>
          <a:xfrm rot="3740065">
            <a:off x="145284" y="4236796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3"/>
                </a:lnTo>
                <a:lnTo>
                  <a:pt x="0" y="34150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Freeform 58"/>
          <p:cNvSpPr/>
          <p:nvPr/>
        </p:nvSpPr>
        <p:spPr>
          <a:xfrm rot="1176506" flipH="1">
            <a:off x="924095" y="2838446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5" y="0"/>
                </a:moveTo>
                <a:lnTo>
                  <a:pt x="0" y="0"/>
                </a:lnTo>
                <a:lnTo>
                  <a:pt x="0" y="359851"/>
                </a:lnTo>
                <a:lnTo>
                  <a:pt x="338965" y="359851"/>
                </a:lnTo>
                <a:lnTo>
                  <a:pt x="338965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ADF6F6-E213-A175-510F-491C55FE2D17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5 System </a:t>
            </a:r>
          </a:p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		Implementation</a:t>
            </a:r>
          </a:p>
        </p:txBody>
      </p:sp>
      <p:sp>
        <p:nvSpPr>
          <p:cNvPr id="66" name="TextBox 2">
            <a:extLst>
              <a:ext uri="{FF2B5EF4-FFF2-40B4-BE49-F238E27FC236}">
                <a16:creationId xmlns:a16="http://schemas.microsoft.com/office/drawing/2014/main" id="{0732D57E-BEBE-947E-D41B-F8CB12A57FAD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Tools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0A7E61-5622-D8DD-54DB-FE274F5B0053}"/>
              </a:ext>
            </a:extLst>
          </p:cNvPr>
          <p:cNvGraphicFramePr>
            <a:graphicFrameLocks noGrp="1"/>
          </p:cNvGraphicFramePr>
          <p:nvPr/>
        </p:nvGraphicFramePr>
        <p:xfrm>
          <a:off x="1451095" y="3299408"/>
          <a:ext cx="6817060" cy="573028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{1FECB4D8-DB02-4DC6-A0A2-4F2EBAE1DC90}</a:tableStyleId>
              </a:tblPr>
              <a:tblGrid>
                <a:gridCol w="2219056">
                  <a:extLst>
                    <a:ext uri="{9D8B030D-6E8A-4147-A177-3AD203B41FA5}">
                      <a16:colId xmlns:a16="http://schemas.microsoft.com/office/drawing/2014/main" val="2327817791"/>
                    </a:ext>
                  </a:extLst>
                </a:gridCol>
                <a:gridCol w="4598004">
                  <a:extLst>
                    <a:ext uri="{9D8B030D-6E8A-4147-A177-3AD203B41FA5}">
                      <a16:colId xmlns:a16="http://schemas.microsoft.com/office/drawing/2014/main" val="3407485986"/>
                    </a:ext>
                  </a:extLst>
                </a:gridCol>
              </a:tblGrid>
              <a:tr h="553180">
                <a:tc>
                  <a:txBody>
                    <a:bodyPr/>
                    <a:lstStyle/>
                    <a:p>
                      <a:pPr marL="278765" algn="l">
                        <a:lnSpc>
                          <a:spcPct val="150000"/>
                        </a:lnSpc>
                      </a:pPr>
                      <a:r>
                        <a:rPr lang="en-US" sz="2400" spc="-10" dirty="0">
                          <a:effectLst/>
                        </a:rPr>
                        <a:t>Description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l">
                        <a:lnSpc>
                          <a:spcPct val="150000"/>
                        </a:lnSpc>
                      </a:pPr>
                      <a:r>
                        <a:rPr lang="en-US" sz="2400" spc="-10">
                          <a:effectLst/>
                        </a:rPr>
                        <a:t>Specifications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08553027"/>
                  </a:ext>
                </a:extLst>
              </a:tr>
              <a:tr h="553180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US" sz="2400" spc="-10">
                          <a:effectLst/>
                        </a:rPr>
                        <a:t>Model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Asus</a:t>
                      </a:r>
                      <a:r>
                        <a:rPr lang="en-US" sz="2400" spc="-10">
                          <a:effectLst/>
                        </a:rPr>
                        <a:t> </a:t>
                      </a:r>
                      <a:r>
                        <a:rPr lang="en-US" sz="2400">
                          <a:effectLst/>
                        </a:rPr>
                        <a:t>TUF</a:t>
                      </a:r>
                      <a:r>
                        <a:rPr lang="en-US" sz="2400" spc="-15">
                          <a:effectLst/>
                        </a:rPr>
                        <a:t> </a:t>
                      </a:r>
                      <a:r>
                        <a:rPr lang="en-US" sz="2400">
                          <a:effectLst/>
                        </a:rPr>
                        <a:t>Gaming</a:t>
                      </a:r>
                      <a:r>
                        <a:rPr lang="en-US" sz="2400" spc="-5">
                          <a:effectLst/>
                        </a:rPr>
                        <a:t> </a:t>
                      </a:r>
                      <a:r>
                        <a:rPr lang="en-US" sz="2400">
                          <a:effectLst/>
                        </a:rPr>
                        <a:t>F15 </a:t>
                      </a:r>
                      <a:r>
                        <a:rPr lang="en-US" sz="2400" spc="-10">
                          <a:effectLst/>
                        </a:rPr>
                        <a:t>FX506HC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55409678"/>
                  </a:ext>
                </a:extLst>
              </a:tr>
              <a:tr h="1172523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US" sz="2400" spc="-10">
                          <a:effectLst/>
                        </a:rPr>
                        <a:t>Processor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11th</a:t>
                      </a:r>
                      <a:r>
                        <a:rPr lang="en-US" sz="2400" spc="-15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Gen</a:t>
                      </a:r>
                      <a:r>
                        <a:rPr lang="en-US" sz="2400" spc="-5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Intel(R) Core (TM)</a:t>
                      </a:r>
                      <a:r>
                        <a:rPr lang="en-US" sz="2400" spc="-10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i5-11400H @</a:t>
                      </a:r>
                      <a:r>
                        <a:rPr lang="en-US" sz="2400" spc="-10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2.70GHz</a:t>
                      </a:r>
                      <a:r>
                        <a:rPr lang="en-US" sz="2400" spc="140" dirty="0">
                          <a:effectLst/>
                        </a:rPr>
                        <a:t> 2.69</a:t>
                      </a:r>
                      <a:r>
                        <a:rPr lang="en-US" sz="2400" spc="5" dirty="0">
                          <a:effectLst/>
                        </a:rPr>
                        <a:t> </a:t>
                      </a:r>
                      <a:r>
                        <a:rPr lang="en-US" sz="2400" spc="-25" dirty="0">
                          <a:effectLst/>
                        </a:rPr>
                        <a:t>GHz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76092781"/>
                  </a:ext>
                </a:extLst>
              </a:tr>
              <a:tr h="1172523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Operating</a:t>
                      </a:r>
                      <a:r>
                        <a:rPr lang="en-US" sz="2400" spc="-20">
                          <a:effectLst/>
                        </a:rPr>
                        <a:t> </a:t>
                      </a:r>
                      <a:r>
                        <a:rPr lang="en-US" sz="2400" spc="-10">
                          <a:effectLst/>
                        </a:rPr>
                        <a:t>System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Windows</a:t>
                      </a:r>
                      <a:r>
                        <a:rPr lang="en-US" sz="2400" spc="-5" dirty="0">
                          <a:effectLst/>
                        </a:rPr>
                        <a:t> </a:t>
                      </a:r>
                      <a:r>
                        <a:rPr lang="en-US" sz="2400" spc="-25" dirty="0">
                          <a:effectLst/>
                        </a:rPr>
                        <a:t>11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27813960"/>
                  </a:ext>
                </a:extLst>
              </a:tr>
              <a:tr h="553180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US" sz="2400" spc="-10">
                          <a:effectLst/>
                        </a:rPr>
                        <a:t>Graphic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NVIDIA®</a:t>
                      </a:r>
                      <a:r>
                        <a:rPr lang="en-US" sz="2400" spc="-10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GeForce</a:t>
                      </a:r>
                      <a:r>
                        <a:rPr lang="en-US" sz="2400" spc="-10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RTX™</a:t>
                      </a:r>
                      <a:r>
                        <a:rPr lang="en-US" sz="2400" spc="-10" dirty="0">
                          <a:effectLst/>
                        </a:rPr>
                        <a:t> </a:t>
                      </a:r>
                      <a:r>
                        <a:rPr lang="en-US" sz="2400" spc="-20" dirty="0">
                          <a:effectLst/>
                        </a:rPr>
                        <a:t>3050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3516960"/>
                  </a:ext>
                </a:extLst>
              </a:tr>
              <a:tr h="553180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US" sz="2400" spc="-10">
                          <a:effectLst/>
                        </a:rPr>
                        <a:t>Memory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8GB</a:t>
                      </a:r>
                      <a:r>
                        <a:rPr lang="en-US" sz="2400" spc="-10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DDR4-3200</a:t>
                      </a:r>
                      <a:r>
                        <a:rPr lang="en-US" sz="2400" spc="-5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SO-</a:t>
                      </a:r>
                      <a:r>
                        <a:rPr lang="en-US" sz="2400" spc="-20" dirty="0">
                          <a:effectLst/>
                        </a:rPr>
                        <a:t>DIMM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03914032"/>
                  </a:ext>
                </a:extLst>
              </a:tr>
              <a:tr h="1172523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US" sz="2400" spc="-10">
                          <a:effectLst/>
                        </a:rPr>
                        <a:t>Storage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512GB</a:t>
                      </a:r>
                      <a:r>
                        <a:rPr lang="en-US" sz="2400" spc="-5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PCIe®</a:t>
                      </a:r>
                      <a:r>
                        <a:rPr lang="en-US" sz="2400" spc="-5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3.0</a:t>
                      </a:r>
                      <a:r>
                        <a:rPr lang="en-US" sz="2400" spc="-5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NVMe™</a:t>
                      </a:r>
                      <a:r>
                        <a:rPr lang="en-US" sz="2400" spc="-5" dirty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M.2 </a:t>
                      </a:r>
                      <a:r>
                        <a:rPr lang="en-US" sz="2400" spc="-25" dirty="0">
                          <a:effectLst/>
                        </a:rPr>
                        <a:t>SSD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892502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99A676-1E0C-3CAC-9C7D-FBC9FFDB1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193400"/>
              </p:ext>
            </p:extLst>
          </p:nvPr>
        </p:nvGraphicFramePr>
        <p:xfrm>
          <a:off x="8750563" y="3269681"/>
          <a:ext cx="7836478" cy="573029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{1E171933-4619-4E11-9A3F-F7608DF75F80}</a:tableStyleId>
              </a:tblPr>
              <a:tblGrid>
                <a:gridCol w="2370074">
                  <a:extLst>
                    <a:ext uri="{9D8B030D-6E8A-4147-A177-3AD203B41FA5}">
                      <a16:colId xmlns:a16="http://schemas.microsoft.com/office/drawing/2014/main" val="285803496"/>
                    </a:ext>
                  </a:extLst>
                </a:gridCol>
                <a:gridCol w="5466404">
                  <a:extLst>
                    <a:ext uri="{9D8B030D-6E8A-4147-A177-3AD203B41FA5}">
                      <a16:colId xmlns:a16="http://schemas.microsoft.com/office/drawing/2014/main" val="2824913962"/>
                    </a:ext>
                  </a:extLst>
                </a:gridCol>
              </a:tblGrid>
              <a:tr h="819150">
                <a:tc>
                  <a:txBody>
                    <a:bodyPr/>
                    <a:lstStyle/>
                    <a:p>
                      <a:pPr marL="278765" algn="l">
                        <a:lnSpc>
                          <a:spcPct val="150000"/>
                        </a:lnSpc>
                      </a:pPr>
                      <a:r>
                        <a:rPr lang="en-GB" sz="2400" spc="-10">
                          <a:effectLst/>
                        </a:rPr>
                        <a:t>Description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l">
                        <a:lnSpc>
                          <a:spcPct val="150000"/>
                        </a:lnSpc>
                      </a:pPr>
                      <a:r>
                        <a:rPr lang="en-GB" sz="2400" spc="-10" dirty="0">
                          <a:effectLst/>
                        </a:rPr>
                        <a:t>Specifications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98044253"/>
                  </a:ext>
                </a:extLst>
              </a:tr>
              <a:tr h="816644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GB" sz="2400" spc="-10">
                          <a:effectLst/>
                        </a:rPr>
                        <a:t>Model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GB" sz="2400">
                          <a:effectLst/>
                        </a:rPr>
                        <a:t>Oppo Reno8 T 5G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16688192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GB" sz="2400" spc="-10">
                          <a:effectLst/>
                        </a:rPr>
                        <a:t>Processor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GB" sz="2400" dirty="0">
                          <a:effectLst/>
                        </a:rPr>
                        <a:t>Snapdragon 695 5G (6 nm)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00595359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GB" sz="2400">
                          <a:effectLst/>
                        </a:rPr>
                        <a:t>Operating</a:t>
                      </a:r>
                      <a:r>
                        <a:rPr lang="en-GB" sz="2400" spc="-20">
                          <a:effectLst/>
                        </a:rPr>
                        <a:t> </a:t>
                      </a:r>
                      <a:r>
                        <a:rPr lang="en-GB" sz="2400" spc="-10">
                          <a:effectLst/>
                        </a:rPr>
                        <a:t>System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GB" sz="2400" dirty="0">
                          <a:effectLst/>
                        </a:rPr>
                        <a:t>Android 14, </a:t>
                      </a:r>
                      <a:r>
                        <a:rPr lang="en-GB" sz="2400" dirty="0" err="1">
                          <a:effectLst/>
                        </a:rPr>
                        <a:t>ColorOS</a:t>
                      </a:r>
                      <a:r>
                        <a:rPr lang="en-GB" sz="2400" dirty="0">
                          <a:effectLst/>
                        </a:rPr>
                        <a:t> 14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0339748"/>
                  </a:ext>
                </a:extLst>
              </a:tr>
              <a:tr h="816644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GB" sz="2400" spc="-10">
                          <a:effectLst/>
                        </a:rPr>
                        <a:t>Graphic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GB" sz="2400" dirty="0">
                          <a:effectLst/>
                        </a:rPr>
                        <a:t>NVIDIA®</a:t>
                      </a:r>
                      <a:r>
                        <a:rPr lang="en-GB" sz="2400" spc="-10" dirty="0">
                          <a:effectLst/>
                        </a:rPr>
                        <a:t> </a:t>
                      </a:r>
                      <a:r>
                        <a:rPr lang="en-GB" sz="2400" dirty="0">
                          <a:effectLst/>
                        </a:rPr>
                        <a:t>GeForce</a:t>
                      </a:r>
                      <a:r>
                        <a:rPr lang="en-GB" sz="2400" spc="-10" dirty="0">
                          <a:effectLst/>
                        </a:rPr>
                        <a:t> </a:t>
                      </a:r>
                      <a:r>
                        <a:rPr lang="en-GB" sz="2400" dirty="0">
                          <a:effectLst/>
                        </a:rPr>
                        <a:t>RTX™</a:t>
                      </a:r>
                      <a:r>
                        <a:rPr lang="en-GB" sz="2400" spc="-10" dirty="0">
                          <a:effectLst/>
                        </a:rPr>
                        <a:t> </a:t>
                      </a:r>
                      <a:r>
                        <a:rPr lang="en-GB" sz="2400" spc="-20" dirty="0">
                          <a:effectLst/>
                        </a:rPr>
                        <a:t>3050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61076856"/>
                  </a:ext>
                </a:extLst>
              </a:tr>
              <a:tr h="820402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GB" sz="2400" spc="-10">
                          <a:effectLst/>
                        </a:rPr>
                        <a:t>Memory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GB" sz="2400" dirty="0">
                          <a:effectLst/>
                        </a:rPr>
                        <a:t>8GB RAM 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08113799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marL="67945" algn="l">
                        <a:lnSpc>
                          <a:spcPct val="150000"/>
                        </a:lnSpc>
                      </a:pPr>
                      <a:r>
                        <a:rPr lang="en-GB" sz="2400" spc="-10">
                          <a:effectLst/>
                        </a:rPr>
                        <a:t>Storage</a:t>
                      </a:r>
                      <a:endParaRPr lang="en-MY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50000"/>
                        </a:lnSpc>
                      </a:pPr>
                      <a:r>
                        <a:rPr lang="en-GB" sz="2400" dirty="0">
                          <a:effectLst/>
                        </a:rPr>
                        <a:t>256GB </a:t>
                      </a:r>
                      <a:endParaRPr lang="en-MY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653173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3F070C-51A0-9090-C1BF-6E5CF6904CB2}"/>
              </a:ext>
            </a:extLst>
          </p:cNvPr>
          <p:cNvSpPr txBox="1"/>
          <p:nvPr/>
        </p:nvSpPr>
        <p:spPr>
          <a:xfrm>
            <a:off x="4032044" y="9269509"/>
            <a:ext cx="1233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Specifications of laptop 					Specification of Smart Phone </a:t>
            </a:r>
            <a:endParaRPr lang="ja-JP" altLang="en-US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CA1CDA5-AE85-F005-D8E9-8D831E558702}"/>
              </a:ext>
            </a:extLst>
          </p:cNvPr>
          <p:cNvGrpSpPr/>
          <p:nvPr/>
        </p:nvGrpSpPr>
        <p:grpSpPr>
          <a:xfrm>
            <a:off x="2882592" y="1575618"/>
            <a:ext cx="12786841" cy="901396"/>
            <a:chOff x="0" y="0"/>
            <a:chExt cx="2142607" cy="24210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C76BC88-AD54-F6CE-4A3D-BA1F268523B3}"/>
                </a:ext>
              </a:extLst>
            </p:cNvPr>
            <p:cNvSpPr/>
            <p:nvPr/>
          </p:nvSpPr>
          <p:spPr>
            <a:xfrm>
              <a:off x="0" y="0"/>
              <a:ext cx="2142607" cy="242109"/>
            </a:xfrm>
            <a:custGeom>
              <a:avLst/>
              <a:gdLst/>
              <a:ahLst/>
              <a:cxnLst/>
              <a:rect l="l" t="t" r="r" b="b"/>
              <a:pathLst>
                <a:path w="2142607" h="242109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232592"/>
                  </a:lnTo>
                  <a:cubicBezTo>
                    <a:pt x="2142607" y="237848"/>
                    <a:pt x="2138346" y="242109"/>
                    <a:pt x="2133091" y="242109"/>
                  </a:cubicBezTo>
                  <a:lnTo>
                    <a:pt x="9517" y="242109"/>
                  </a:lnTo>
                  <a:cubicBezTo>
                    <a:pt x="4261" y="242109"/>
                    <a:pt x="0" y="237848"/>
                    <a:pt x="0" y="232592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endParaRPr lang="ja-JP" altLang="en-US" sz="400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FD26C7B-2CA8-9C64-2F23-C698826F515D}"/>
                </a:ext>
              </a:extLst>
            </p:cNvPr>
            <p:cNvSpPr txBox="1"/>
            <p:nvPr/>
          </p:nvSpPr>
          <p:spPr>
            <a:xfrm>
              <a:off x="0" y="-66675"/>
              <a:ext cx="2142607" cy="308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spc="24" dirty="0">
                  <a:solidFill>
                    <a:srgbClr val="8C4127"/>
                  </a:solidFill>
                  <a:latin typeface="Josefin Sans"/>
                </a:rPr>
                <a:t>Hardware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434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882592" y="1575618"/>
            <a:ext cx="12786841" cy="901396"/>
            <a:chOff x="0" y="0"/>
            <a:chExt cx="2142607" cy="2421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42607" cy="242109"/>
            </a:xfrm>
            <a:custGeom>
              <a:avLst/>
              <a:gdLst/>
              <a:ahLst/>
              <a:cxnLst/>
              <a:rect l="l" t="t" r="r" b="b"/>
              <a:pathLst>
                <a:path w="2142607" h="242109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232592"/>
                  </a:lnTo>
                  <a:cubicBezTo>
                    <a:pt x="2142607" y="237848"/>
                    <a:pt x="2138346" y="242109"/>
                    <a:pt x="2133091" y="242109"/>
                  </a:cubicBezTo>
                  <a:lnTo>
                    <a:pt x="9517" y="242109"/>
                  </a:lnTo>
                  <a:cubicBezTo>
                    <a:pt x="4261" y="242109"/>
                    <a:pt x="0" y="237848"/>
                    <a:pt x="0" y="232592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endParaRPr lang="ja-JP" altLang="en-US" sz="40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142607" cy="308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4000" spc="24" dirty="0">
                  <a:solidFill>
                    <a:srgbClr val="8C4127"/>
                  </a:solidFill>
                  <a:latin typeface="Josefin Sans"/>
                </a:rPr>
                <a:t>Software</a:t>
              </a:r>
            </a:p>
          </p:txBody>
        </p:sp>
      </p:grpSp>
      <p:sp>
        <p:nvSpPr>
          <p:cNvPr id="36" name="Freeform 36"/>
          <p:cNvSpPr/>
          <p:nvPr/>
        </p:nvSpPr>
        <p:spPr>
          <a:xfrm rot="1226374" flipH="1">
            <a:off x="16147603" y="1613714"/>
            <a:ext cx="1852068" cy="1313734"/>
          </a:xfrm>
          <a:custGeom>
            <a:avLst/>
            <a:gdLst/>
            <a:ahLst/>
            <a:cxnLst/>
            <a:rect l="l" t="t" r="r" b="b"/>
            <a:pathLst>
              <a:path w="1852068" h="1313734">
                <a:moveTo>
                  <a:pt x="1852068" y="0"/>
                </a:moveTo>
                <a:lnTo>
                  <a:pt x="0" y="0"/>
                </a:lnTo>
                <a:lnTo>
                  <a:pt x="0" y="1313733"/>
                </a:lnTo>
                <a:lnTo>
                  <a:pt x="1852068" y="1313733"/>
                </a:lnTo>
                <a:lnTo>
                  <a:pt x="185206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Freeform 38"/>
          <p:cNvSpPr/>
          <p:nvPr/>
        </p:nvSpPr>
        <p:spPr>
          <a:xfrm>
            <a:off x="14642343" y="365924"/>
            <a:ext cx="935208" cy="912733"/>
          </a:xfrm>
          <a:custGeom>
            <a:avLst/>
            <a:gdLst/>
            <a:ahLst/>
            <a:cxnLst/>
            <a:rect l="l" t="t" r="r" b="b"/>
            <a:pathLst>
              <a:path w="935208" h="912733">
                <a:moveTo>
                  <a:pt x="0" y="0"/>
                </a:moveTo>
                <a:lnTo>
                  <a:pt x="935208" y="0"/>
                </a:lnTo>
                <a:lnTo>
                  <a:pt x="935208" y="912732"/>
                </a:lnTo>
                <a:lnTo>
                  <a:pt x="0" y="912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 rot="630410">
            <a:off x="-57026" y="8350766"/>
            <a:ext cx="1982345" cy="2386451"/>
          </a:xfrm>
          <a:custGeom>
            <a:avLst/>
            <a:gdLst/>
            <a:ahLst/>
            <a:cxnLst/>
            <a:rect l="l" t="t" r="r" b="b"/>
            <a:pathLst>
              <a:path w="1982345" h="2386451">
                <a:moveTo>
                  <a:pt x="0" y="0"/>
                </a:moveTo>
                <a:lnTo>
                  <a:pt x="1982345" y="0"/>
                </a:lnTo>
                <a:lnTo>
                  <a:pt x="1982345" y="2386451"/>
                </a:lnTo>
                <a:lnTo>
                  <a:pt x="0" y="2386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 rot="-644391">
            <a:off x="16895911" y="146823"/>
            <a:ext cx="627268" cy="916351"/>
          </a:xfrm>
          <a:custGeom>
            <a:avLst/>
            <a:gdLst/>
            <a:ahLst/>
            <a:cxnLst/>
            <a:rect l="l" t="t" r="r" b="b"/>
            <a:pathLst>
              <a:path w="627268" h="916351">
                <a:moveTo>
                  <a:pt x="0" y="0"/>
                </a:moveTo>
                <a:lnTo>
                  <a:pt x="627268" y="0"/>
                </a:lnTo>
                <a:lnTo>
                  <a:pt x="627268" y="916351"/>
                </a:lnTo>
                <a:lnTo>
                  <a:pt x="0" y="916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6" name="Freeform 46"/>
          <p:cNvSpPr/>
          <p:nvPr/>
        </p:nvSpPr>
        <p:spPr>
          <a:xfrm>
            <a:off x="1931609" y="8854713"/>
            <a:ext cx="818831" cy="1889610"/>
          </a:xfrm>
          <a:custGeom>
            <a:avLst/>
            <a:gdLst/>
            <a:ahLst/>
            <a:cxnLst/>
            <a:rect l="l" t="t" r="r" b="b"/>
            <a:pathLst>
              <a:path w="818831" h="1889610">
                <a:moveTo>
                  <a:pt x="0" y="0"/>
                </a:moveTo>
                <a:lnTo>
                  <a:pt x="818831" y="0"/>
                </a:lnTo>
                <a:lnTo>
                  <a:pt x="818831" y="1889610"/>
                </a:lnTo>
                <a:lnTo>
                  <a:pt x="0" y="1889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 rot="770362">
            <a:off x="15851628" y="486956"/>
            <a:ext cx="985813" cy="603975"/>
          </a:xfrm>
          <a:custGeom>
            <a:avLst/>
            <a:gdLst/>
            <a:ahLst/>
            <a:cxnLst/>
            <a:rect l="l" t="t" r="r" b="b"/>
            <a:pathLst>
              <a:path w="985813" h="603975">
                <a:moveTo>
                  <a:pt x="0" y="0"/>
                </a:moveTo>
                <a:lnTo>
                  <a:pt x="985813" y="0"/>
                </a:lnTo>
                <a:lnTo>
                  <a:pt x="985813" y="603975"/>
                </a:lnTo>
                <a:lnTo>
                  <a:pt x="0" y="603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 rot="-161330">
            <a:off x="17627170" y="820594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2700000">
            <a:off x="17293379" y="1205509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 rot="626867">
            <a:off x="17097500" y="2715784"/>
            <a:ext cx="930942" cy="1799501"/>
          </a:xfrm>
          <a:custGeom>
            <a:avLst/>
            <a:gdLst/>
            <a:ahLst/>
            <a:cxnLst/>
            <a:rect l="l" t="t" r="r" b="b"/>
            <a:pathLst>
              <a:path w="930942" h="1799501">
                <a:moveTo>
                  <a:pt x="0" y="0"/>
                </a:moveTo>
                <a:lnTo>
                  <a:pt x="930941" y="0"/>
                </a:lnTo>
                <a:lnTo>
                  <a:pt x="930941" y="1799501"/>
                </a:lnTo>
                <a:lnTo>
                  <a:pt x="0" y="1799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/>
          <p:cNvSpPr/>
          <p:nvPr/>
        </p:nvSpPr>
        <p:spPr>
          <a:xfrm rot="-1289873">
            <a:off x="15491605" y="176867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9" name="Freeform 59"/>
          <p:cNvSpPr/>
          <p:nvPr/>
        </p:nvSpPr>
        <p:spPr>
          <a:xfrm rot="999508">
            <a:off x="2997254" y="8852042"/>
            <a:ext cx="720217" cy="1827398"/>
          </a:xfrm>
          <a:custGeom>
            <a:avLst/>
            <a:gdLst/>
            <a:ahLst/>
            <a:cxnLst/>
            <a:rect l="l" t="t" r="r" b="b"/>
            <a:pathLst>
              <a:path w="720217" h="1827398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3" name="Freeform 4">
            <a:extLst>
              <a:ext uri="{FF2B5EF4-FFF2-40B4-BE49-F238E27FC236}">
                <a16:creationId xmlns:a16="http://schemas.microsoft.com/office/drawing/2014/main" id="{5E9F0464-660D-69C1-CCF8-0042A3B402C7}"/>
              </a:ext>
            </a:extLst>
          </p:cNvPr>
          <p:cNvSpPr/>
          <p:nvPr/>
        </p:nvSpPr>
        <p:spPr>
          <a:xfrm rot="2000881">
            <a:off x="-1516626" y="-1965269"/>
            <a:ext cx="5373303" cy="5933693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 rot="1862235">
            <a:off x="-282477" y="572609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9" name="Freeform 39"/>
          <p:cNvSpPr/>
          <p:nvPr/>
        </p:nvSpPr>
        <p:spPr>
          <a:xfrm rot="-764773">
            <a:off x="548661" y="2165756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Freeform 40"/>
          <p:cNvSpPr/>
          <p:nvPr/>
        </p:nvSpPr>
        <p:spPr>
          <a:xfrm rot="-607652">
            <a:off x="505974" y="4102114"/>
            <a:ext cx="1186106" cy="1143406"/>
          </a:xfrm>
          <a:custGeom>
            <a:avLst/>
            <a:gdLst/>
            <a:ahLst/>
            <a:cxnLst/>
            <a:rect l="l" t="t" r="r" b="b"/>
            <a:pathLst>
              <a:path w="1186106" h="1143406">
                <a:moveTo>
                  <a:pt x="0" y="0"/>
                </a:moveTo>
                <a:lnTo>
                  <a:pt x="1186106" y="0"/>
                </a:lnTo>
                <a:lnTo>
                  <a:pt x="1186106" y="1143406"/>
                </a:lnTo>
                <a:lnTo>
                  <a:pt x="0" y="11434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 rot="1555815">
            <a:off x="84087" y="2544757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0" y="0"/>
                </a:moveTo>
                <a:lnTo>
                  <a:pt x="338965" y="0"/>
                </a:lnTo>
                <a:lnTo>
                  <a:pt x="338965" y="359851"/>
                </a:lnTo>
                <a:lnTo>
                  <a:pt x="0" y="359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 rot="857022">
            <a:off x="575018" y="2858802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4" y="0"/>
                </a:lnTo>
                <a:lnTo>
                  <a:pt x="1079914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5" name="Freeform 45"/>
          <p:cNvSpPr/>
          <p:nvPr/>
        </p:nvSpPr>
        <p:spPr>
          <a:xfrm rot="-4453100">
            <a:off x="34525" y="5853163"/>
            <a:ext cx="812137" cy="1099249"/>
          </a:xfrm>
          <a:custGeom>
            <a:avLst/>
            <a:gdLst/>
            <a:ahLst/>
            <a:cxnLst/>
            <a:rect l="l" t="t" r="r" b="b"/>
            <a:pathLst>
              <a:path w="812137" h="1099249">
                <a:moveTo>
                  <a:pt x="0" y="0"/>
                </a:moveTo>
                <a:lnTo>
                  <a:pt x="812138" y="0"/>
                </a:lnTo>
                <a:lnTo>
                  <a:pt x="812138" y="1099249"/>
                </a:lnTo>
                <a:lnTo>
                  <a:pt x="0" y="109924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Freeform 52"/>
          <p:cNvSpPr/>
          <p:nvPr/>
        </p:nvSpPr>
        <p:spPr>
          <a:xfrm rot="1080587">
            <a:off x="252577" y="5160359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 rot="-1621809">
            <a:off x="114599" y="3186529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2"/>
                </a:lnTo>
                <a:lnTo>
                  <a:pt x="0" y="34150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4" name="Freeform 54"/>
          <p:cNvSpPr/>
          <p:nvPr/>
        </p:nvSpPr>
        <p:spPr>
          <a:xfrm rot="5541017">
            <a:off x="-5079" y="3714783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5" y="0"/>
                </a:lnTo>
                <a:lnTo>
                  <a:pt x="298495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Freeform 55"/>
          <p:cNvSpPr/>
          <p:nvPr/>
        </p:nvSpPr>
        <p:spPr>
          <a:xfrm rot="303980">
            <a:off x="512211" y="2997254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4" y="0"/>
                </a:lnTo>
                <a:lnTo>
                  <a:pt x="298494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6" name="Freeform 56"/>
          <p:cNvSpPr/>
          <p:nvPr/>
        </p:nvSpPr>
        <p:spPr>
          <a:xfrm rot="-1901557" flipH="1">
            <a:off x="38364" y="4763361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6" y="0"/>
                </a:moveTo>
                <a:lnTo>
                  <a:pt x="0" y="0"/>
                </a:lnTo>
                <a:lnTo>
                  <a:pt x="0" y="359851"/>
                </a:lnTo>
                <a:lnTo>
                  <a:pt x="338966" y="359851"/>
                </a:lnTo>
                <a:lnTo>
                  <a:pt x="338966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7" name="Freeform 57"/>
          <p:cNvSpPr/>
          <p:nvPr/>
        </p:nvSpPr>
        <p:spPr>
          <a:xfrm rot="3740065">
            <a:off x="145284" y="4236796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3"/>
                </a:lnTo>
                <a:lnTo>
                  <a:pt x="0" y="34150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Freeform 58"/>
          <p:cNvSpPr/>
          <p:nvPr/>
        </p:nvSpPr>
        <p:spPr>
          <a:xfrm rot="1176506" flipH="1">
            <a:off x="924095" y="2838446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5" y="0"/>
                </a:moveTo>
                <a:lnTo>
                  <a:pt x="0" y="0"/>
                </a:lnTo>
                <a:lnTo>
                  <a:pt x="0" y="359851"/>
                </a:lnTo>
                <a:lnTo>
                  <a:pt x="338965" y="359851"/>
                </a:lnTo>
                <a:lnTo>
                  <a:pt x="338965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ADF6F6-E213-A175-510F-491C55FE2D17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5 System </a:t>
            </a:r>
          </a:p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		Implementation</a:t>
            </a:r>
          </a:p>
        </p:txBody>
      </p:sp>
      <p:sp>
        <p:nvSpPr>
          <p:cNvPr id="66" name="TextBox 2">
            <a:extLst>
              <a:ext uri="{FF2B5EF4-FFF2-40B4-BE49-F238E27FC236}">
                <a16:creationId xmlns:a16="http://schemas.microsoft.com/office/drawing/2014/main" id="{0732D57E-BEBE-947E-D41B-F8CB12A57FAD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Tools </a:t>
            </a:r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C0BFCB49-68F7-F00B-8E48-2E96505662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74240" y="3241560"/>
            <a:ext cx="3901440" cy="1450975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46020EF9-39DC-C4CE-6D83-377F8A87FED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87338" y="4913593"/>
            <a:ext cx="5172710" cy="1724025"/>
          </a:xfrm>
          <a:prstGeom prst="rect">
            <a:avLst/>
          </a:prstGeom>
        </p:spPr>
      </p:pic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11A96466-4567-751C-C50F-8F9E6405A3A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9010" y="6671466"/>
            <a:ext cx="207137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27894758-7442-069D-6DC9-EC405A2F4241}"/>
              </a:ext>
            </a:extLst>
          </p:cNvPr>
          <p:cNvSpPr txBox="1"/>
          <p:nvPr/>
        </p:nvSpPr>
        <p:spPr>
          <a:xfrm>
            <a:off x="2186254" y="4586665"/>
            <a:ext cx="5277412" cy="93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altLang="zh-CN" sz="4000" u="sng" spc="168" dirty="0">
                <a:solidFill>
                  <a:srgbClr val="00806C"/>
                </a:solidFill>
                <a:latin typeface="Josefin Sans Bold" pitchFamily="2" charset="0"/>
              </a:rPr>
              <a:t>Android Studio</a:t>
            </a:r>
            <a:r>
              <a:rPr lang="en-US" sz="4000" u="sng" spc="168" dirty="0">
                <a:solidFill>
                  <a:srgbClr val="00806C"/>
                </a:solidFill>
                <a:latin typeface="Josefin Sans Bold" pitchFamily="2" charset="0"/>
              </a:rPr>
              <a:t> 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74978617-2F26-3C9B-D61E-3D6E1DEB6C53}"/>
              </a:ext>
            </a:extLst>
          </p:cNvPr>
          <p:cNvSpPr txBox="1"/>
          <p:nvPr/>
        </p:nvSpPr>
        <p:spPr>
          <a:xfrm>
            <a:off x="8531146" y="6497110"/>
            <a:ext cx="3314304" cy="93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000" u="sng" spc="168" dirty="0">
                <a:solidFill>
                  <a:srgbClr val="00806C"/>
                </a:solidFill>
                <a:latin typeface="Josefin Sans Bold" pitchFamily="2" charset="0"/>
              </a:rPr>
              <a:t>GitHub 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0215625-AF89-C407-D17B-6D3F8CA3AFFB}"/>
              </a:ext>
            </a:extLst>
          </p:cNvPr>
          <p:cNvSpPr txBox="1"/>
          <p:nvPr/>
        </p:nvSpPr>
        <p:spPr>
          <a:xfrm>
            <a:off x="11574682" y="8609120"/>
            <a:ext cx="5934885" cy="93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4000" u="sng" spc="168" dirty="0">
                <a:solidFill>
                  <a:srgbClr val="00806C"/>
                </a:solidFill>
                <a:latin typeface="Josefin Sans Bold" pitchFamily="2" charset="0"/>
              </a:rPr>
              <a:t>Photoshop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350F3-D0DB-1219-BE18-27FC1488E2EC}"/>
              </a:ext>
            </a:extLst>
          </p:cNvPr>
          <p:cNvSpPr txBox="1"/>
          <p:nvPr/>
        </p:nvSpPr>
        <p:spPr>
          <a:xfrm>
            <a:off x="2874240" y="5597592"/>
            <a:ext cx="7993702" cy="40011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en-MY" altLang="ja-JP" sz="2000" dirty="0">
                <a:solidFill>
                  <a:srgbClr val="00806C"/>
                </a:solidFill>
                <a:latin typeface="Josefin Sans" pitchFamily="2" charset="0"/>
              </a:rPr>
              <a:t>Fully utilized for coding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4BEFD-A704-449B-8CA6-1031DBF09BEF}"/>
              </a:ext>
            </a:extLst>
          </p:cNvPr>
          <p:cNvSpPr txBox="1"/>
          <p:nvPr/>
        </p:nvSpPr>
        <p:spPr>
          <a:xfrm>
            <a:off x="7121688" y="7493038"/>
            <a:ext cx="7993702" cy="40011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en-MY" altLang="ja-JP" sz="2000" dirty="0">
                <a:solidFill>
                  <a:srgbClr val="00806C"/>
                </a:solidFill>
                <a:latin typeface="Josefin Sans" pitchFamily="2" charset="0"/>
              </a:rPr>
              <a:t>utilized as the version control and backup platform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0C8D3A-6D2B-78EB-6DCC-A732EB36ECE6}"/>
              </a:ext>
            </a:extLst>
          </p:cNvPr>
          <p:cNvSpPr txBox="1"/>
          <p:nvPr/>
        </p:nvSpPr>
        <p:spPr>
          <a:xfrm>
            <a:off x="14065843" y="9565686"/>
            <a:ext cx="1641950" cy="40011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en-MY" altLang="ja-JP" sz="2000" dirty="0">
                <a:solidFill>
                  <a:srgbClr val="00806C"/>
                </a:solidFill>
                <a:latin typeface="Josefin Sans" pitchFamily="2" charset="0"/>
              </a:rPr>
              <a:t>design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 rot="1226374" flipH="1">
            <a:off x="16147603" y="1613714"/>
            <a:ext cx="1852068" cy="1313734"/>
          </a:xfrm>
          <a:custGeom>
            <a:avLst/>
            <a:gdLst/>
            <a:ahLst/>
            <a:cxnLst/>
            <a:rect l="l" t="t" r="r" b="b"/>
            <a:pathLst>
              <a:path w="1852068" h="1313734">
                <a:moveTo>
                  <a:pt x="1852068" y="0"/>
                </a:moveTo>
                <a:lnTo>
                  <a:pt x="0" y="0"/>
                </a:lnTo>
                <a:lnTo>
                  <a:pt x="0" y="1313733"/>
                </a:lnTo>
                <a:lnTo>
                  <a:pt x="1852068" y="1313733"/>
                </a:lnTo>
                <a:lnTo>
                  <a:pt x="185206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Freeform 38"/>
          <p:cNvSpPr/>
          <p:nvPr/>
        </p:nvSpPr>
        <p:spPr>
          <a:xfrm>
            <a:off x="14642343" y="365924"/>
            <a:ext cx="935208" cy="912733"/>
          </a:xfrm>
          <a:custGeom>
            <a:avLst/>
            <a:gdLst/>
            <a:ahLst/>
            <a:cxnLst/>
            <a:rect l="l" t="t" r="r" b="b"/>
            <a:pathLst>
              <a:path w="935208" h="912733">
                <a:moveTo>
                  <a:pt x="0" y="0"/>
                </a:moveTo>
                <a:lnTo>
                  <a:pt x="935208" y="0"/>
                </a:lnTo>
                <a:lnTo>
                  <a:pt x="935208" y="912732"/>
                </a:lnTo>
                <a:lnTo>
                  <a:pt x="0" y="912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 rot="630410">
            <a:off x="-57026" y="8350766"/>
            <a:ext cx="1982345" cy="2386451"/>
          </a:xfrm>
          <a:custGeom>
            <a:avLst/>
            <a:gdLst/>
            <a:ahLst/>
            <a:cxnLst/>
            <a:rect l="l" t="t" r="r" b="b"/>
            <a:pathLst>
              <a:path w="1982345" h="2386451">
                <a:moveTo>
                  <a:pt x="0" y="0"/>
                </a:moveTo>
                <a:lnTo>
                  <a:pt x="1982345" y="0"/>
                </a:lnTo>
                <a:lnTo>
                  <a:pt x="1982345" y="2386451"/>
                </a:lnTo>
                <a:lnTo>
                  <a:pt x="0" y="2386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 rot="-644391">
            <a:off x="16895911" y="146823"/>
            <a:ext cx="627268" cy="916351"/>
          </a:xfrm>
          <a:custGeom>
            <a:avLst/>
            <a:gdLst/>
            <a:ahLst/>
            <a:cxnLst/>
            <a:rect l="l" t="t" r="r" b="b"/>
            <a:pathLst>
              <a:path w="627268" h="916351">
                <a:moveTo>
                  <a:pt x="0" y="0"/>
                </a:moveTo>
                <a:lnTo>
                  <a:pt x="627268" y="0"/>
                </a:lnTo>
                <a:lnTo>
                  <a:pt x="627268" y="916351"/>
                </a:lnTo>
                <a:lnTo>
                  <a:pt x="0" y="916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6" name="Freeform 46"/>
          <p:cNvSpPr/>
          <p:nvPr/>
        </p:nvSpPr>
        <p:spPr>
          <a:xfrm>
            <a:off x="1931609" y="8854713"/>
            <a:ext cx="818831" cy="1889610"/>
          </a:xfrm>
          <a:custGeom>
            <a:avLst/>
            <a:gdLst/>
            <a:ahLst/>
            <a:cxnLst/>
            <a:rect l="l" t="t" r="r" b="b"/>
            <a:pathLst>
              <a:path w="818831" h="1889610">
                <a:moveTo>
                  <a:pt x="0" y="0"/>
                </a:moveTo>
                <a:lnTo>
                  <a:pt x="818831" y="0"/>
                </a:lnTo>
                <a:lnTo>
                  <a:pt x="818831" y="1889610"/>
                </a:lnTo>
                <a:lnTo>
                  <a:pt x="0" y="1889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 rot="770362">
            <a:off x="15851628" y="486956"/>
            <a:ext cx="985813" cy="603975"/>
          </a:xfrm>
          <a:custGeom>
            <a:avLst/>
            <a:gdLst/>
            <a:ahLst/>
            <a:cxnLst/>
            <a:rect l="l" t="t" r="r" b="b"/>
            <a:pathLst>
              <a:path w="985813" h="603975">
                <a:moveTo>
                  <a:pt x="0" y="0"/>
                </a:moveTo>
                <a:lnTo>
                  <a:pt x="985813" y="0"/>
                </a:lnTo>
                <a:lnTo>
                  <a:pt x="985813" y="603975"/>
                </a:lnTo>
                <a:lnTo>
                  <a:pt x="0" y="603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 rot="-161330">
            <a:off x="17627170" y="820594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2700000">
            <a:off x="17293379" y="1205509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 rot="626867">
            <a:off x="17097500" y="2715784"/>
            <a:ext cx="930942" cy="1799501"/>
          </a:xfrm>
          <a:custGeom>
            <a:avLst/>
            <a:gdLst/>
            <a:ahLst/>
            <a:cxnLst/>
            <a:rect l="l" t="t" r="r" b="b"/>
            <a:pathLst>
              <a:path w="930942" h="1799501">
                <a:moveTo>
                  <a:pt x="0" y="0"/>
                </a:moveTo>
                <a:lnTo>
                  <a:pt x="930941" y="0"/>
                </a:lnTo>
                <a:lnTo>
                  <a:pt x="930941" y="1799501"/>
                </a:lnTo>
                <a:lnTo>
                  <a:pt x="0" y="1799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/>
          <p:cNvSpPr/>
          <p:nvPr/>
        </p:nvSpPr>
        <p:spPr>
          <a:xfrm rot="-1289873">
            <a:off x="15491605" y="176867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9" name="Freeform 59"/>
          <p:cNvSpPr/>
          <p:nvPr/>
        </p:nvSpPr>
        <p:spPr>
          <a:xfrm rot="999508">
            <a:off x="2997254" y="8852042"/>
            <a:ext cx="720217" cy="1827398"/>
          </a:xfrm>
          <a:custGeom>
            <a:avLst/>
            <a:gdLst/>
            <a:ahLst/>
            <a:cxnLst/>
            <a:rect l="l" t="t" r="r" b="b"/>
            <a:pathLst>
              <a:path w="720217" h="1827398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3" name="Freeform 4">
            <a:extLst>
              <a:ext uri="{FF2B5EF4-FFF2-40B4-BE49-F238E27FC236}">
                <a16:creationId xmlns:a16="http://schemas.microsoft.com/office/drawing/2014/main" id="{5E9F0464-660D-69C1-CCF8-0042A3B402C7}"/>
              </a:ext>
            </a:extLst>
          </p:cNvPr>
          <p:cNvSpPr/>
          <p:nvPr/>
        </p:nvSpPr>
        <p:spPr>
          <a:xfrm rot="2000881">
            <a:off x="-1516626" y="-1965269"/>
            <a:ext cx="5373303" cy="5933693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 rot="1862235">
            <a:off x="-282477" y="572609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9" name="Freeform 39"/>
          <p:cNvSpPr/>
          <p:nvPr/>
        </p:nvSpPr>
        <p:spPr>
          <a:xfrm rot="-764773">
            <a:off x="548661" y="2165756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Freeform 40"/>
          <p:cNvSpPr/>
          <p:nvPr/>
        </p:nvSpPr>
        <p:spPr>
          <a:xfrm rot="-607652">
            <a:off x="505974" y="4102114"/>
            <a:ext cx="1186106" cy="1143406"/>
          </a:xfrm>
          <a:custGeom>
            <a:avLst/>
            <a:gdLst/>
            <a:ahLst/>
            <a:cxnLst/>
            <a:rect l="l" t="t" r="r" b="b"/>
            <a:pathLst>
              <a:path w="1186106" h="1143406">
                <a:moveTo>
                  <a:pt x="0" y="0"/>
                </a:moveTo>
                <a:lnTo>
                  <a:pt x="1186106" y="0"/>
                </a:lnTo>
                <a:lnTo>
                  <a:pt x="1186106" y="1143406"/>
                </a:lnTo>
                <a:lnTo>
                  <a:pt x="0" y="11434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 rot="1555815">
            <a:off x="84087" y="2544757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0" y="0"/>
                </a:moveTo>
                <a:lnTo>
                  <a:pt x="338965" y="0"/>
                </a:lnTo>
                <a:lnTo>
                  <a:pt x="338965" y="359851"/>
                </a:lnTo>
                <a:lnTo>
                  <a:pt x="0" y="359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 rot="857022">
            <a:off x="575018" y="2858802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4" y="0"/>
                </a:lnTo>
                <a:lnTo>
                  <a:pt x="1079914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5" name="Freeform 45"/>
          <p:cNvSpPr/>
          <p:nvPr/>
        </p:nvSpPr>
        <p:spPr>
          <a:xfrm rot="-4453100">
            <a:off x="34525" y="5853163"/>
            <a:ext cx="812137" cy="1099249"/>
          </a:xfrm>
          <a:custGeom>
            <a:avLst/>
            <a:gdLst/>
            <a:ahLst/>
            <a:cxnLst/>
            <a:rect l="l" t="t" r="r" b="b"/>
            <a:pathLst>
              <a:path w="812137" h="1099249">
                <a:moveTo>
                  <a:pt x="0" y="0"/>
                </a:moveTo>
                <a:lnTo>
                  <a:pt x="812138" y="0"/>
                </a:lnTo>
                <a:lnTo>
                  <a:pt x="812138" y="1099249"/>
                </a:lnTo>
                <a:lnTo>
                  <a:pt x="0" y="109924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Freeform 52"/>
          <p:cNvSpPr/>
          <p:nvPr/>
        </p:nvSpPr>
        <p:spPr>
          <a:xfrm rot="1080587">
            <a:off x="252577" y="5160359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 rot="-1621809">
            <a:off x="114599" y="3186529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2"/>
                </a:lnTo>
                <a:lnTo>
                  <a:pt x="0" y="34150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4" name="Freeform 54"/>
          <p:cNvSpPr/>
          <p:nvPr/>
        </p:nvSpPr>
        <p:spPr>
          <a:xfrm rot="5541017">
            <a:off x="-5079" y="3714783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5" y="0"/>
                </a:lnTo>
                <a:lnTo>
                  <a:pt x="298495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Freeform 55"/>
          <p:cNvSpPr/>
          <p:nvPr/>
        </p:nvSpPr>
        <p:spPr>
          <a:xfrm rot="303980">
            <a:off x="512211" y="2997254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4" y="0"/>
                </a:lnTo>
                <a:lnTo>
                  <a:pt x="298494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6" name="Freeform 56"/>
          <p:cNvSpPr/>
          <p:nvPr/>
        </p:nvSpPr>
        <p:spPr>
          <a:xfrm rot="-1901557" flipH="1">
            <a:off x="38364" y="4763361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6" y="0"/>
                </a:moveTo>
                <a:lnTo>
                  <a:pt x="0" y="0"/>
                </a:lnTo>
                <a:lnTo>
                  <a:pt x="0" y="359851"/>
                </a:lnTo>
                <a:lnTo>
                  <a:pt x="338966" y="359851"/>
                </a:lnTo>
                <a:lnTo>
                  <a:pt x="338966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7" name="Freeform 57"/>
          <p:cNvSpPr/>
          <p:nvPr/>
        </p:nvSpPr>
        <p:spPr>
          <a:xfrm rot="3740065">
            <a:off x="145284" y="4236796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3"/>
                </a:lnTo>
                <a:lnTo>
                  <a:pt x="0" y="34150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Freeform 58"/>
          <p:cNvSpPr/>
          <p:nvPr/>
        </p:nvSpPr>
        <p:spPr>
          <a:xfrm rot="1176506" flipH="1">
            <a:off x="924095" y="2838446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5" y="0"/>
                </a:moveTo>
                <a:lnTo>
                  <a:pt x="0" y="0"/>
                </a:lnTo>
                <a:lnTo>
                  <a:pt x="0" y="359851"/>
                </a:lnTo>
                <a:lnTo>
                  <a:pt x="338965" y="359851"/>
                </a:lnTo>
                <a:lnTo>
                  <a:pt x="338965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ADF6F6-E213-A175-510F-491C55FE2D17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5 System </a:t>
            </a:r>
          </a:p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		Implementation</a:t>
            </a:r>
          </a:p>
        </p:txBody>
      </p:sp>
      <p:sp>
        <p:nvSpPr>
          <p:cNvPr id="66" name="TextBox 2">
            <a:extLst>
              <a:ext uri="{FF2B5EF4-FFF2-40B4-BE49-F238E27FC236}">
                <a16:creationId xmlns:a16="http://schemas.microsoft.com/office/drawing/2014/main" id="{0732D57E-BEBE-947E-D41B-F8CB12A57FAD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Setting and Configuration 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9A4BC2AD-6F2E-A43D-2257-B2D7ED58DAB2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b="66711"/>
          <a:stretch/>
        </p:blipFill>
        <p:spPr bwMode="auto">
          <a:xfrm>
            <a:off x="2533273" y="2341923"/>
            <a:ext cx="13347441" cy="18632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DD72790-E614-4AE4-5C5E-00551DA4578F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63091"/>
          <a:stretch/>
        </p:blipFill>
        <p:spPr bwMode="auto">
          <a:xfrm>
            <a:off x="2518932" y="4066029"/>
            <a:ext cx="13361782" cy="20680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38B57E-EC03-4D13-EA20-5364124AB8E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18932" y="5829300"/>
            <a:ext cx="13361781" cy="1449069"/>
          </a:xfrm>
          <a:prstGeom prst="rect">
            <a:avLst/>
          </a:prstGeom>
        </p:spPr>
      </p:pic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1215A173-5043-BC9C-2E99-70C653F92637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30436" b="38494"/>
          <a:stretch/>
        </p:blipFill>
        <p:spPr bwMode="auto">
          <a:xfrm>
            <a:off x="2496135" y="7125228"/>
            <a:ext cx="13384578" cy="17329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086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 rot="1226374" flipH="1">
            <a:off x="16147603" y="1613714"/>
            <a:ext cx="1852068" cy="1313734"/>
          </a:xfrm>
          <a:custGeom>
            <a:avLst/>
            <a:gdLst/>
            <a:ahLst/>
            <a:cxnLst/>
            <a:rect l="l" t="t" r="r" b="b"/>
            <a:pathLst>
              <a:path w="1852068" h="1313734">
                <a:moveTo>
                  <a:pt x="1852068" y="0"/>
                </a:moveTo>
                <a:lnTo>
                  <a:pt x="0" y="0"/>
                </a:lnTo>
                <a:lnTo>
                  <a:pt x="0" y="1313733"/>
                </a:lnTo>
                <a:lnTo>
                  <a:pt x="1852068" y="1313733"/>
                </a:lnTo>
                <a:lnTo>
                  <a:pt x="185206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Freeform 38"/>
          <p:cNvSpPr/>
          <p:nvPr/>
        </p:nvSpPr>
        <p:spPr>
          <a:xfrm>
            <a:off x="14642343" y="365924"/>
            <a:ext cx="935208" cy="912733"/>
          </a:xfrm>
          <a:custGeom>
            <a:avLst/>
            <a:gdLst/>
            <a:ahLst/>
            <a:cxnLst/>
            <a:rect l="l" t="t" r="r" b="b"/>
            <a:pathLst>
              <a:path w="935208" h="912733">
                <a:moveTo>
                  <a:pt x="0" y="0"/>
                </a:moveTo>
                <a:lnTo>
                  <a:pt x="935208" y="0"/>
                </a:lnTo>
                <a:lnTo>
                  <a:pt x="935208" y="912732"/>
                </a:lnTo>
                <a:lnTo>
                  <a:pt x="0" y="912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 rot="630410">
            <a:off x="-57026" y="8350766"/>
            <a:ext cx="1982345" cy="2386451"/>
          </a:xfrm>
          <a:custGeom>
            <a:avLst/>
            <a:gdLst/>
            <a:ahLst/>
            <a:cxnLst/>
            <a:rect l="l" t="t" r="r" b="b"/>
            <a:pathLst>
              <a:path w="1982345" h="2386451">
                <a:moveTo>
                  <a:pt x="0" y="0"/>
                </a:moveTo>
                <a:lnTo>
                  <a:pt x="1982345" y="0"/>
                </a:lnTo>
                <a:lnTo>
                  <a:pt x="1982345" y="2386451"/>
                </a:lnTo>
                <a:lnTo>
                  <a:pt x="0" y="2386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 rot="-644391">
            <a:off x="16895911" y="146823"/>
            <a:ext cx="627268" cy="916351"/>
          </a:xfrm>
          <a:custGeom>
            <a:avLst/>
            <a:gdLst/>
            <a:ahLst/>
            <a:cxnLst/>
            <a:rect l="l" t="t" r="r" b="b"/>
            <a:pathLst>
              <a:path w="627268" h="916351">
                <a:moveTo>
                  <a:pt x="0" y="0"/>
                </a:moveTo>
                <a:lnTo>
                  <a:pt x="627268" y="0"/>
                </a:lnTo>
                <a:lnTo>
                  <a:pt x="627268" y="916351"/>
                </a:lnTo>
                <a:lnTo>
                  <a:pt x="0" y="916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6" name="Freeform 46"/>
          <p:cNvSpPr/>
          <p:nvPr/>
        </p:nvSpPr>
        <p:spPr>
          <a:xfrm>
            <a:off x="1931609" y="8854713"/>
            <a:ext cx="818831" cy="1889610"/>
          </a:xfrm>
          <a:custGeom>
            <a:avLst/>
            <a:gdLst/>
            <a:ahLst/>
            <a:cxnLst/>
            <a:rect l="l" t="t" r="r" b="b"/>
            <a:pathLst>
              <a:path w="818831" h="1889610">
                <a:moveTo>
                  <a:pt x="0" y="0"/>
                </a:moveTo>
                <a:lnTo>
                  <a:pt x="818831" y="0"/>
                </a:lnTo>
                <a:lnTo>
                  <a:pt x="818831" y="1889610"/>
                </a:lnTo>
                <a:lnTo>
                  <a:pt x="0" y="1889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 rot="770362">
            <a:off x="15851628" y="486956"/>
            <a:ext cx="985813" cy="603975"/>
          </a:xfrm>
          <a:custGeom>
            <a:avLst/>
            <a:gdLst/>
            <a:ahLst/>
            <a:cxnLst/>
            <a:rect l="l" t="t" r="r" b="b"/>
            <a:pathLst>
              <a:path w="985813" h="603975">
                <a:moveTo>
                  <a:pt x="0" y="0"/>
                </a:moveTo>
                <a:lnTo>
                  <a:pt x="985813" y="0"/>
                </a:lnTo>
                <a:lnTo>
                  <a:pt x="985813" y="603975"/>
                </a:lnTo>
                <a:lnTo>
                  <a:pt x="0" y="603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 rot="-161330">
            <a:off x="17627170" y="820594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2700000">
            <a:off x="17293379" y="1205509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 rot="626867">
            <a:off x="17097500" y="2715784"/>
            <a:ext cx="930942" cy="1799501"/>
          </a:xfrm>
          <a:custGeom>
            <a:avLst/>
            <a:gdLst/>
            <a:ahLst/>
            <a:cxnLst/>
            <a:rect l="l" t="t" r="r" b="b"/>
            <a:pathLst>
              <a:path w="930942" h="1799501">
                <a:moveTo>
                  <a:pt x="0" y="0"/>
                </a:moveTo>
                <a:lnTo>
                  <a:pt x="930941" y="0"/>
                </a:lnTo>
                <a:lnTo>
                  <a:pt x="930941" y="1799501"/>
                </a:lnTo>
                <a:lnTo>
                  <a:pt x="0" y="1799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/>
          <p:cNvSpPr/>
          <p:nvPr/>
        </p:nvSpPr>
        <p:spPr>
          <a:xfrm rot="-1289873">
            <a:off x="15491605" y="176867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9" name="Freeform 59"/>
          <p:cNvSpPr/>
          <p:nvPr/>
        </p:nvSpPr>
        <p:spPr>
          <a:xfrm rot="999508">
            <a:off x="2997254" y="8852042"/>
            <a:ext cx="720217" cy="1827398"/>
          </a:xfrm>
          <a:custGeom>
            <a:avLst/>
            <a:gdLst/>
            <a:ahLst/>
            <a:cxnLst/>
            <a:rect l="l" t="t" r="r" b="b"/>
            <a:pathLst>
              <a:path w="720217" h="1827398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3" name="Freeform 4">
            <a:extLst>
              <a:ext uri="{FF2B5EF4-FFF2-40B4-BE49-F238E27FC236}">
                <a16:creationId xmlns:a16="http://schemas.microsoft.com/office/drawing/2014/main" id="{5E9F0464-660D-69C1-CCF8-0042A3B402C7}"/>
              </a:ext>
            </a:extLst>
          </p:cNvPr>
          <p:cNvSpPr/>
          <p:nvPr/>
        </p:nvSpPr>
        <p:spPr>
          <a:xfrm rot="2000881">
            <a:off x="-1516626" y="-1965269"/>
            <a:ext cx="5373303" cy="5933693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 rot="1862235">
            <a:off x="-282477" y="572609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9" name="Freeform 39"/>
          <p:cNvSpPr/>
          <p:nvPr/>
        </p:nvSpPr>
        <p:spPr>
          <a:xfrm rot="-764773">
            <a:off x="548661" y="2165756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Freeform 40"/>
          <p:cNvSpPr/>
          <p:nvPr/>
        </p:nvSpPr>
        <p:spPr>
          <a:xfrm rot="-607652">
            <a:off x="505974" y="4102114"/>
            <a:ext cx="1186106" cy="1143406"/>
          </a:xfrm>
          <a:custGeom>
            <a:avLst/>
            <a:gdLst/>
            <a:ahLst/>
            <a:cxnLst/>
            <a:rect l="l" t="t" r="r" b="b"/>
            <a:pathLst>
              <a:path w="1186106" h="1143406">
                <a:moveTo>
                  <a:pt x="0" y="0"/>
                </a:moveTo>
                <a:lnTo>
                  <a:pt x="1186106" y="0"/>
                </a:lnTo>
                <a:lnTo>
                  <a:pt x="1186106" y="1143406"/>
                </a:lnTo>
                <a:lnTo>
                  <a:pt x="0" y="11434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 rot="1555815">
            <a:off x="84087" y="2544757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0" y="0"/>
                </a:moveTo>
                <a:lnTo>
                  <a:pt x="338965" y="0"/>
                </a:lnTo>
                <a:lnTo>
                  <a:pt x="338965" y="359851"/>
                </a:lnTo>
                <a:lnTo>
                  <a:pt x="0" y="359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 rot="857022">
            <a:off x="575018" y="2858802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4" y="0"/>
                </a:lnTo>
                <a:lnTo>
                  <a:pt x="1079914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5" name="Freeform 45"/>
          <p:cNvSpPr/>
          <p:nvPr/>
        </p:nvSpPr>
        <p:spPr>
          <a:xfrm rot="-4453100">
            <a:off x="34525" y="5853163"/>
            <a:ext cx="812137" cy="1099249"/>
          </a:xfrm>
          <a:custGeom>
            <a:avLst/>
            <a:gdLst/>
            <a:ahLst/>
            <a:cxnLst/>
            <a:rect l="l" t="t" r="r" b="b"/>
            <a:pathLst>
              <a:path w="812137" h="1099249">
                <a:moveTo>
                  <a:pt x="0" y="0"/>
                </a:moveTo>
                <a:lnTo>
                  <a:pt x="812138" y="0"/>
                </a:lnTo>
                <a:lnTo>
                  <a:pt x="812138" y="1099249"/>
                </a:lnTo>
                <a:lnTo>
                  <a:pt x="0" y="109924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Freeform 52"/>
          <p:cNvSpPr/>
          <p:nvPr/>
        </p:nvSpPr>
        <p:spPr>
          <a:xfrm rot="1080587">
            <a:off x="252577" y="5160359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 rot="-1621809">
            <a:off x="114599" y="3186529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2"/>
                </a:lnTo>
                <a:lnTo>
                  <a:pt x="0" y="34150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4" name="Freeform 54"/>
          <p:cNvSpPr/>
          <p:nvPr/>
        </p:nvSpPr>
        <p:spPr>
          <a:xfrm rot="5541017">
            <a:off x="-5079" y="3714783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5" y="0"/>
                </a:lnTo>
                <a:lnTo>
                  <a:pt x="298495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Freeform 55"/>
          <p:cNvSpPr/>
          <p:nvPr/>
        </p:nvSpPr>
        <p:spPr>
          <a:xfrm rot="303980">
            <a:off x="512211" y="2997254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4" y="0"/>
                </a:lnTo>
                <a:lnTo>
                  <a:pt x="298494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6" name="Freeform 56"/>
          <p:cNvSpPr/>
          <p:nvPr/>
        </p:nvSpPr>
        <p:spPr>
          <a:xfrm rot="-1901557" flipH="1">
            <a:off x="38364" y="4763361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6" y="0"/>
                </a:moveTo>
                <a:lnTo>
                  <a:pt x="0" y="0"/>
                </a:lnTo>
                <a:lnTo>
                  <a:pt x="0" y="359851"/>
                </a:lnTo>
                <a:lnTo>
                  <a:pt x="338966" y="359851"/>
                </a:lnTo>
                <a:lnTo>
                  <a:pt x="338966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7" name="Freeform 57"/>
          <p:cNvSpPr/>
          <p:nvPr/>
        </p:nvSpPr>
        <p:spPr>
          <a:xfrm rot="3740065">
            <a:off x="145284" y="4236796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3"/>
                </a:lnTo>
                <a:lnTo>
                  <a:pt x="0" y="34150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Freeform 58"/>
          <p:cNvSpPr/>
          <p:nvPr/>
        </p:nvSpPr>
        <p:spPr>
          <a:xfrm rot="1176506" flipH="1">
            <a:off x="924095" y="2838446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5" y="0"/>
                </a:moveTo>
                <a:lnTo>
                  <a:pt x="0" y="0"/>
                </a:lnTo>
                <a:lnTo>
                  <a:pt x="0" y="359851"/>
                </a:lnTo>
                <a:lnTo>
                  <a:pt x="338965" y="359851"/>
                </a:lnTo>
                <a:lnTo>
                  <a:pt x="338965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ADF6F6-E213-A175-510F-491C55FE2D17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5 System </a:t>
            </a:r>
          </a:p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		Implementation</a:t>
            </a:r>
          </a:p>
        </p:txBody>
      </p:sp>
      <p:sp>
        <p:nvSpPr>
          <p:cNvPr id="66" name="TextBox 2">
            <a:extLst>
              <a:ext uri="{FF2B5EF4-FFF2-40B4-BE49-F238E27FC236}">
                <a16:creationId xmlns:a16="http://schemas.microsoft.com/office/drawing/2014/main" id="{0732D57E-BEBE-947E-D41B-F8CB12A57FAD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System Operation</a:t>
            </a:r>
          </a:p>
        </p:txBody>
      </p:sp>
      <p:pic>
        <p:nvPicPr>
          <p:cNvPr id="6" name="Picture 5" descr="A group of logos with text&#10;&#10;Description automatically generated with medium confidence">
            <a:extLst>
              <a:ext uri="{FF2B5EF4-FFF2-40B4-BE49-F238E27FC236}">
                <a16:creationId xmlns:a16="http://schemas.microsoft.com/office/drawing/2014/main" id="{F48F40FD-F08F-D3B3-A6E7-934B5ED0C93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61406" y="1737145"/>
            <a:ext cx="3173772" cy="70886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ell phone survey&#10;&#10;Description automatically generated">
            <a:extLst>
              <a:ext uri="{FF2B5EF4-FFF2-40B4-BE49-F238E27FC236}">
                <a16:creationId xmlns:a16="http://schemas.microsoft.com/office/drawing/2014/main" id="{8BE23FD2-9BD2-84FA-CFA5-A87FE109044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54320" y="1721925"/>
            <a:ext cx="3173772" cy="7088661"/>
          </a:xfrm>
          <a:prstGeom prst="rect">
            <a:avLst/>
          </a:prstGeom>
        </p:spPr>
      </p:pic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545D997E-DA6C-E616-E748-B6DBB5F3718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551191" y="1737145"/>
            <a:ext cx="3127881" cy="6986163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27F539F-91C1-7B02-34B4-027CDF0D70BF}"/>
              </a:ext>
            </a:extLst>
          </p:cNvPr>
          <p:cNvSpPr txBox="1"/>
          <p:nvPr/>
        </p:nvSpPr>
        <p:spPr>
          <a:xfrm>
            <a:off x="-116935" y="9063974"/>
            <a:ext cx="18346393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spc="168" dirty="0">
                <a:solidFill>
                  <a:srgbClr val="00806C"/>
                </a:solidFill>
                <a:latin typeface="Josefin Sans" pitchFamily="2" charset="0"/>
              </a:rPr>
              <a:t>Profile Page</a:t>
            </a:r>
          </a:p>
        </p:txBody>
      </p:sp>
    </p:spTree>
    <p:extLst>
      <p:ext uri="{BB962C8B-B14F-4D97-AF65-F5344CB8AC3E}">
        <p14:creationId xmlns:p14="http://schemas.microsoft.com/office/powerpoint/2010/main" val="301012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 rot="1226374" flipH="1">
            <a:off x="16147603" y="1613714"/>
            <a:ext cx="1852068" cy="1313734"/>
          </a:xfrm>
          <a:custGeom>
            <a:avLst/>
            <a:gdLst/>
            <a:ahLst/>
            <a:cxnLst/>
            <a:rect l="l" t="t" r="r" b="b"/>
            <a:pathLst>
              <a:path w="1852068" h="1313734">
                <a:moveTo>
                  <a:pt x="1852068" y="0"/>
                </a:moveTo>
                <a:lnTo>
                  <a:pt x="0" y="0"/>
                </a:lnTo>
                <a:lnTo>
                  <a:pt x="0" y="1313733"/>
                </a:lnTo>
                <a:lnTo>
                  <a:pt x="1852068" y="1313733"/>
                </a:lnTo>
                <a:lnTo>
                  <a:pt x="185206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Freeform 38"/>
          <p:cNvSpPr/>
          <p:nvPr/>
        </p:nvSpPr>
        <p:spPr>
          <a:xfrm>
            <a:off x="14642343" y="365924"/>
            <a:ext cx="935208" cy="912733"/>
          </a:xfrm>
          <a:custGeom>
            <a:avLst/>
            <a:gdLst/>
            <a:ahLst/>
            <a:cxnLst/>
            <a:rect l="l" t="t" r="r" b="b"/>
            <a:pathLst>
              <a:path w="935208" h="912733">
                <a:moveTo>
                  <a:pt x="0" y="0"/>
                </a:moveTo>
                <a:lnTo>
                  <a:pt x="935208" y="0"/>
                </a:lnTo>
                <a:lnTo>
                  <a:pt x="935208" y="912732"/>
                </a:lnTo>
                <a:lnTo>
                  <a:pt x="0" y="912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 rot="630410">
            <a:off x="-57026" y="8350766"/>
            <a:ext cx="1982345" cy="2386451"/>
          </a:xfrm>
          <a:custGeom>
            <a:avLst/>
            <a:gdLst/>
            <a:ahLst/>
            <a:cxnLst/>
            <a:rect l="l" t="t" r="r" b="b"/>
            <a:pathLst>
              <a:path w="1982345" h="2386451">
                <a:moveTo>
                  <a:pt x="0" y="0"/>
                </a:moveTo>
                <a:lnTo>
                  <a:pt x="1982345" y="0"/>
                </a:lnTo>
                <a:lnTo>
                  <a:pt x="1982345" y="2386451"/>
                </a:lnTo>
                <a:lnTo>
                  <a:pt x="0" y="2386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 rot="-644391">
            <a:off x="16895911" y="146823"/>
            <a:ext cx="627268" cy="916351"/>
          </a:xfrm>
          <a:custGeom>
            <a:avLst/>
            <a:gdLst/>
            <a:ahLst/>
            <a:cxnLst/>
            <a:rect l="l" t="t" r="r" b="b"/>
            <a:pathLst>
              <a:path w="627268" h="916351">
                <a:moveTo>
                  <a:pt x="0" y="0"/>
                </a:moveTo>
                <a:lnTo>
                  <a:pt x="627268" y="0"/>
                </a:lnTo>
                <a:lnTo>
                  <a:pt x="627268" y="916351"/>
                </a:lnTo>
                <a:lnTo>
                  <a:pt x="0" y="916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6" name="Freeform 46"/>
          <p:cNvSpPr/>
          <p:nvPr/>
        </p:nvSpPr>
        <p:spPr>
          <a:xfrm>
            <a:off x="1931609" y="8854713"/>
            <a:ext cx="818831" cy="1889610"/>
          </a:xfrm>
          <a:custGeom>
            <a:avLst/>
            <a:gdLst/>
            <a:ahLst/>
            <a:cxnLst/>
            <a:rect l="l" t="t" r="r" b="b"/>
            <a:pathLst>
              <a:path w="818831" h="1889610">
                <a:moveTo>
                  <a:pt x="0" y="0"/>
                </a:moveTo>
                <a:lnTo>
                  <a:pt x="818831" y="0"/>
                </a:lnTo>
                <a:lnTo>
                  <a:pt x="818831" y="1889610"/>
                </a:lnTo>
                <a:lnTo>
                  <a:pt x="0" y="1889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 rot="770362">
            <a:off x="15851628" y="486956"/>
            <a:ext cx="985813" cy="603975"/>
          </a:xfrm>
          <a:custGeom>
            <a:avLst/>
            <a:gdLst/>
            <a:ahLst/>
            <a:cxnLst/>
            <a:rect l="l" t="t" r="r" b="b"/>
            <a:pathLst>
              <a:path w="985813" h="603975">
                <a:moveTo>
                  <a:pt x="0" y="0"/>
                </a:moveTo>
                <a:lnTo>
                  <a:pt x="985813" y="0"/>
                </a:lnTo>
                <a:lnTo>
                  <a:pt x="985813" y="603975"/>
                </a:lnTo>
                <a:lnTo>
                  <a:pt x="0" y="603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 rot="-161330">
            <a:off x="17627170" y="820594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2700000">
            <a:off x="17293379" y="1205509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 rot="626867">
            <a:off x="17097500" y="2715784"/>
            <a:ext cx="930942" cy="1799501"/>
          </a:xfrm>
          <a:custGeom>
            <a:avLst/>
            <a:gdLst/>
            <a:ahLst/>
            <a:cxnLst/>
            <a:rect l="l" t="t" r="r" b="b"/>
            <a:pathLst>
              <a:path w="930942" h="1799501">
                <a:moveTo>
                  <a:pt x="0" y="0"/>
                </a:moveTo>
                <a:lnTo>
                  <a:pt x="930941" y="0"/>
                </a:lnTo>
                <a:lnTo>
                  <a:pt x="930941" y="1799501"/>
                </a:lnTo>
                <a:lnTo>
                  <a:pt x="0" y="1799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/>
          <p:cNvSpPr/>
          <p:nvPr/>
        </p:nvSpPr>
        <p:spPr>
          <a:xfrm rot="-1289873">
            <a:off x="15491605" y="176867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9" name="Freeform 59"/>
          <p:cNvSpPr/>
          <p:nvPr/>
        </p:nvSpPr>
        <p:spPr>
          <a:xfrm rot="999508">
            <a:off x="2997254" y="8852042"/>
            <a:ext cx="720217" cy="1827398"/>
          </a:xfrm>
          <a:custGeom>
            <a:avLst/>
            <a:gdLst/>
            <a:ahLst/>
            <a:cxnLst/>
            <a:rect l="l" t="t" r="r" b="b"/>
            <a:pathLst>
              <a:path w="720217" h="1827398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3" name="Freeform 4">
            <a:extLst>
              <a:ext uri="{FF2B5EF4-FFF2-40B4-BE49-F238E27FC236}">
                <a16:creationId xmlns:a16="http://schemas.microsoft.com/office/drawing/2014/main" id="{5E9F0464-660D-69C1-CCF8-0042A3B402C7}"/>
              </a:ext>
            </a:extLst>
          </p:cNvPr>
          <p:cNvSpPr/>
          <p:nvPr/>
        </p:nvSpPr>
        <p:spPr>
          <a:xfrm rot="2000881">
            <a:off x="-1516626" y="-1965269"/>
            <a:ext cx="5373303" cy="5933693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 rot="1862235">
            <a:off x="-282477" y="572609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9" name="Freeform 39"/>
          <p:cNvSpPr/>
          <p:nvPr/>
        </p:nvSpPr>
        <p:spPr>
          <a:xfrm rot="-764773">
            <a:off x="548661" y="2165756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Freeform 40"/>
          <p:cNvSpPr/>
          <p:nvPr/>
        </p:nvSpPr>
        <p:spPr>
          <a:xfrm rot="-607652">
            <a:off x="505974" y="4102114"/>
            <a:ext cx="1186106" cy="1143406"/>
          </a:xfrm>
          <a:custGeom>
            <a:avLst/>
            <a:gdLst/>
            <a:ahLst/>
            <a:cxnLst/>
            <a:rect l="l" t="t" r="r" b="b"/>
            <a:pathLst>
              <a:path w="1186106" h="1143406">
                <a:moveTo>
                  <a:pt x="0" y="0"/>
                </a:moveTo>
                <a:lnTo>
                  <a:pt x="1186106" y="0"/>
                </a:lnTo>
                <a:lnTo>
                  <a:pt x="1186106" y="1143406"/>
                </a:lnTo>
                <a:lnTo>
                  <a:pt x="0" y="11434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 rot="1555815">
            <a:off x="84087" y="2544757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0" y="0"/>
                </a:moveTo>
                <a:lnTo>
                  <a:pt x="338965" y="0"/>
                </a:lnTo>
                <a:lnTo>
                  <a:pt x="338965" y="359851"/>
                </a:lnTo>
                <a:lnTo>
                  <a:pt x="0" y="359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 rot="857022">
            <a:off x="575018" y="2858802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4" y="0"/>
                </a:lnTo>
                <a:lnTo>
                  <a:pt x="1079914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5" name="Freeform 45"/>
          <p:cNvSpPr/>
          <p:nvPr/>
        </p:nvSpPr>
        <p:spPr>
          <a:xfrm rot="-4453100">
            <a:off x="34525" y="5853163"/>
            <a:ext cx="812137" cy="1099249"/>
          </a:xfrm>
          <a:custGeom>
            <a:avLst/>
            <a:gdLst/>
            <a:ahLst/>
            <a:cxnLst/>
            <a:rect l="l" t="t" r="r" b="b"/>
            <a:pathLst>
              <a:path w="812137" h="1099249">
                <a:moveTo>
                  <a:pt x="0" y="0"/>
                </a:moveTo>
                <a:lnTo>
                  <a:pt x="812138" y="0"/>
                </a:lnTo>
                <a:lnTo>
                  <a:pt x="812138" y="1099249"/>
                </a:lnTo>
                <a:lnTo>
                  <a:pt x="0" y="109924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Freeform 52"/>
          <p:cNvSpPr/>
          <p:nvPr/>
        </p:nvSpPr>
        <p:spPr>
          <a:xfrm rot="1080587">
            <a:off x="252577" y="5160359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 rot="-1621809">
            <a:off x="114599" y="3186529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2"/>
                </a:lnTo>
                <a:lnTo>
                  <a:pt x="0" y="34150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4" name="Freeform 54"/>
          <p:cNvSpPr/>
          <p:nvPr/>
        </p:nvSpPr>
        <p:spPr>
          <a:xfrm rot="5541017">
            <a:off x="-5079" y="3714783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5" y="0"/>
                </a:lnTo>
                <a:lnTo>
                  <a:pt x="298495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Freeform 55"/>
          <p:cNvSpPr/>
          <p:nvPr/>
        </p:nvSpPr>
        <p:spPr>
          <a:xfrm rot="303980">
            <a:off x="512211" y="2997254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4" y="0"/>
                </a:lnTo>
                <a:lnTo>
                  <a:pt x="298494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6" name="Freeform 56"/>
          <p:cNvSpPr/>
          <p:nvPr/>
        </p:nvSpPr>
        <p:spPr>
          <a:xfrm rot="-1901557" flipH="1">
            <a:off x="38364" y="4763361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6" y="0"/>
                </a:moveTo>
                <a:lnTo>
                  <a:pt x="0" y="0"/>
                </a:lnTo>
                <a:lnTo>
                  <a:pt x="0" y="359851"/>
                </a:lnTo>
                <a:lnTo>
                  <a:pt x="338966" y="359851"/>
                </a:lnTo>
                <a:lnTo>
                  <a:pt x="338966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7" name="Freeform 57"/>
          <p:cNvSpPr/>
          <p:nvPr/>
        </p:nvSpPr>
        <p:spPr>
          <a:xfrm rot="3740065">
            <a:off x="145284" y="4236796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3"/>
                </a:lnTo>
                <a:lnTo>
                  <a:pt x="0" y="34150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Freeform 58"/>
          <p:cNvSpPr/>
          <p:nvPr/>
        </p:nvSpPr>
        <p:spPr>
          <a:xfrm rot="1176506" flipH="1">
            <a:off x="924095" y="2838446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5" y="0"/>
                </a:moveTo>
                <a:lnTo>
                  <a:pt x="0" y="0"/>
                </a:lnTo>
                <a:lnTo>
                  <a:pt x="0" y="359851"/>
                </a:lnTo>
                <a:lnTo>
                  <a:pt x="338965" y="359851"/>
                </a:lnTo>
                <a:lnTo>
                  <a:pt x="338965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ADF6F6-E213-A175-510F-491C55FE2D17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5 System </a:t>
            </a:r>
          </a:p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		Implementation</a:t>
            </a:r>
          </a:p>
        </p:txBody>
      </p:sp>
      <p:sp>
        <p:nvSpPr>
          <p:cNvPr id="66" name="TextBox 2">
            <a:extLst>
              <a:ext uri="{FF2B5EF4-FFF2-40B4-BE49-F238E27FC236}">
                <a16:creationId xmlns:a16="http://schemas.microsoft.com/office/drawing/2014/main" id="{0732D57E-BEBE-947E-D41B-F8CB12A57FAD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System Operation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EF50EE47-3F7A-B4AD-CDC6-62952A94C4A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41253" y="1701417"/>
            <a:ext cx="3173772" cy="7088661"/>
          </a:xfrm>
          <a:prstGeom prst="rect">
            <a:avLst/>
          </a:prstGeom>
        </p:spPr>
      </p:pic>
      <p:pic>
        <p:nvPicPr>
          <p:cNvPr id="7" name="Picture 6" descr="A close-up of a package&#10;&#10;Description automatically generated">
            <a:extLst>
              <a:ext uri="{FF2B5EF4-FFF2-40B4-BE49-F238E27FC236}">
                <a16:creationId xmlns:a16="http://schemas.microsoft.com/office/drawing/2014/main" id="{7BC526D5-F7A6-25F8-8D60-BCF85430942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73503" y="1701417"/>
            <a:ext cx="3163468" cy="7065647"/>
          </a:xfrm>
          <a:prstGeom prst="rect">
            <a:avLst/>
          </a:prstGeom>
        </p:spPr>
      </p:pic>
      <p:pic>
        <p:nvPicPr>
          <p:cNvPr id="10" name="Picture 9" descr="A close-up of a package&#10;&#10;Description automatically generated">
            <a:extLst>
              <a:ext uri="{FF2B5EF4-FFF2-40B4-BE49-F238E27FC236}">
                <a16:creationId xmlns:a16="http://schemas.microsoft.com/office/drawing/2014/main" id="{C8EF03FC-5955-C416-BFBE-D4D8579035E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60521" y="1721511"/>
            <a:ext cx="3163468" cy="7065647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C8D645FE-179E-5BCF-1088-7412F2124C3F}"/>
              </a:ext>
            </a:extLst>
          </p:cNvPr>
          <p:cNvSpPr txBox="1"/>
          <p:nvPr/>
        </p:nvSpPr>
        <p:spPr>
          <a:xfrm>
            <a:off x="-116935" y="9063974"/>
            <a:ext cx="18346393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spc="168" dirty="0">
                <a:solidFill>
                  <a:srgbClr val="00806C"/>
                </a:solidFill>
                <a:latin typeface="Josefin Sans" pitchFamily="2" charset="0"/>
              </a:rPr>
              <a:t>Detect Page</a:t>
            </a:r>
          </a:p>
        </p:txBody>
      </p:sp>
    </p:spTree>
    <p:extLst>
      <p:ext uri="{BB962C8B-B14F-4D97-AF65-F5344CB8AC3E}">
        <p14:creationId xmlns:p14="http://schemas.microsoft.com/office/powerpoint/2010/main" val="1219503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 rot="1226374" flipH="1">
            <a:off x="16147603" y="1613714"/>
            <a:ext cx="1852068" cy="1313734"/>
          </a:xfrm>
          <a:custGeom>
            <a:avLst/>
            <a:gdLst/>
            <a:ahLst/>
            <a:cxnLst/>
            <a:rect l="l" t="t" r="r" b="b"/>
            <a:pathLst>
              <a:path w="1852068" h="1313734">
                <a:moveTo>
                  <a:pt x="1852068" y="0"/>
                </a:moveTo>
                <a:lnTo>
                  <a:pt x="0" y="0"/>
                </a:lnTo>
                <a:lnTo>
                  <a:pt x="0" y="1313733"/>
                </a:lnTo>
                <a:lnTo>
                  <a:pt x="1852068" y="1313733"/>
                </a:lnTo>
                <a:lnTo>
                  <a:pt x="185206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Freeform 38"/>
          <p:cNvSpPr/>
          <p:nvPr/>
        </p:nvSpPr>
        <p:spPr>
          <a:xfrm>
            <a:off x="14642343" y="365924"/>
            <a:ext cx="935208" cy="912733"/>
          </a:xfrm>
          <a:custGeom>
            <a:avLst/>
            <a:gdLst/>
            <a:ahLst/>
            <a:cxnLst/>
            <a:rect l="l" t="t" r="r" b="b"/>
            <a:pathLst>
              <a:path w="935208" h="912733">
                <a:moveTo>
                  <a:pt x="0" y="0"/>
                </a:moveTo>
                <a:lnTo>
                  <a:pt x="935208" y="0"/>
                </a:lnTo>
                <a:lnTo>
                  <a:pt x="935208" y="912732"/>
                </a:lnTo>
                <a:lnTo>
                  <a:pt x="0" y="912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Freeform 41"/>
          <p:cNvSpPr/>
          <p:nvPr/>
        </p:nvSpPr>
        <p:spPr>
          <a:xfrm rot="630410">
            <a:off x="-57026" y="8350766"/>
            <a:ext cx="1982345" cy="2386451"/>
          </a:xfrm>
          <a:custGeom>
            <a:avLst/>
            <a:gdLst/>
            <a:ahLst/>
            <a:cxnLst/>
            <a:rect l="l" t="t" r="r" b="b"/>
            <a:pathLst>
              <a:path w="1982345" h="2386451">
                <a:moveTo>
                  <a:pt x="0" y="0"/>
                </a:moveTo>
                <a:lnTo>
                  <a:pt x="1982345" y="0"/>
                </a:lnTo>
                <a:lnTo>
                  <a:pt x="1982345" y="2386451"/>
                </a:lnTo>
                <a:lnTo>
                  <a:pt x="0" y="2386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2" name="Freeform 42"/>
          <p:cNvSpPr/>
          <p:nvPr/>
        </p:nvSpPr>
        <p:spPr>
          <a:xfrm rot="-644391">
            <a:off x="16895911" y="146823"/>
            <a:ext cx="627268" cy="916351"/>
          </a:xfrm>
          <a:custGeom>
            <a:avLst/>
            <a:gdLst/>
            <a:ahLst/>
            <a:cxnLst/>
            <a:rect l="l" t="t" r="r" b="b"/>
            <a:pathLst>
              <a:path w="627268" h="916351">
                <a:moveTo>
                  <a:pt x="0" y="0"/>
                </a:moveTo>
                <a:lnTo>
                  <a:pt x="627268" y="0"/>
                </a:lnTo>
                <a:lnTo>
                  <a:pt x="627268" y="916351"/>
                </a:lnTo>
                <a:lnTo>
                  <a:pt x="0" y="916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6" name="Freeform 46"/>
          <p:cNvSpPr/>
          <p:nvPr/>
        </p:nvSpPr>
        <p:spPr>
          <a:xfrm>
            <a:off x="1931609" y="8854713"/>
            <a:ext cx="818831" cy="1889610"/>
          </a:xfrm>
          <a:custGeom>
            <a:avLst/>
            <a:gdLst/>
            <a:ahLst/>
            <a:cxnLst/>
            <a:rect l="l" t="t" r="r" b="b"/>
            <a:pathLst>
              <a:path w="818831" h="1889610">
                <a:moveTo>
                  <a:pt x="0" y="0"/>
                </a:moveTo>
                <a:lnTo>
                  <a:pt x="818831" y="0"/>
                </a:lnTo>
                <a:lnTo>
                  <a:pt x="818831" y="1889610"/>
                </a:lnTo>
                <a:lnTo>
                  <a:pt x="0" y="1889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 rot="770362">
            <a:off x="15851628" y="486956"/>
            <a:ext cx="985813" cy="603975"/>
          </a:xfrm>
          <a:custGeom>
            <a:avLst/>
            <a:gdLst/>
            <a:ahLst/>
            <a:cxnLst/>
            <a:rect l="l" t="t" r="r" b="b"/>
            <a:pathLst>
              <a:path w="985813" h="603975">
                <a:moveTo>
                  <a:pt x="0" y="0"/>
                </a:moveTo>
                <a:lnTo>
                  <a:pt x="985813" y="0"/>
                </a:lnTo>
                <a:lnTo>
                  <a:pt x="985813" y="603975"/>
                </a:lnTo>
                <a:lnTo>
                  <a:pt x="0" y="603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 rot="-161330">
            <a:off x="17627170" y="820594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2700000">
            <a:off x="17293379" y="1205509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 rot="626867">
            <a:off x="17097500" y="2715784"/>
            <a:ext cx="930942" cy="1799501"/>
          </a:xfrm>
          <a:custGeom>
            <a:avLst/>
            <a:gdLst/>
            <a:ahLst/>
            <a:cxnLst/>
            <a:rect l="l" t="t" r="r" b="b"/>
            <a:pathLst>
              <a:path w="930942" h="1799501">
                <a:moveTo>
                  <a:pt x="0" y="0"/>
                </a:moveTo>
                <a:lnTo>
                  <a:pt x="930941" y="0"/>
                </a:lnTo>
                <a:lnTo>
                  <a:pt x="930941" y="1799501"/>
                </a:lnTo>
                <a:lnTo>
                  <a:pt x="0" y="1799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/>
          <p:cNvSpPr/>
          <p:nvPr/>
        </p:nvSpPr>
        <p:spPr>
          <a:xfrm rot="-1289873">
            <a:off x="15491605" y="176867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9" name="Freeform 59"/>
          <p:cNvSpPr/>
          <p:nvPr/>
        </p:nvSpPr>
        <p:spPr>
          <a:xfrm rot="999508">
            <a:off x="2997254" y="8852042"/>
            <a:ext cx="720217" cy="1827398"/>
          </a:xfrm>
          <a:custGeom>
            <a:avLst/>
            <a:gdLst/>
            <a:ahLst/>
            <a:cxnLst/>
            <a:rect l="l" t="t" r="r" b="b"/>
            <a:pathLst>
              <a:path w="720217" h="1827398">
                <a:moveTo>
                  <a:pt x="0" y="0"/>
                </a:moveTo>
                <a:lnTo>
                  <a:pt x="720217" y="0"/>
                </a:lnTo>
                <a:lnTo>
                  <a:pt x="720217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3" name="Freeform 4">
            <a:extLst>
              <a:ext uri="{FF2B5EF4-FFF2-40B4-BE49-F238E27FC236}">
                <a16:creationId xmlns:a16="http://schemas.microsoft.com/office/drawing/2014/main" id="{5E9F0464-660D-69C1-CCF8-0042A3B402C7}"/>
              </a:ext>
            </a:extLst>
          </p:cNvPr>
          <p:cNvSpPr/>
          <p:nvPr/>
        </p:nvSpPr>
        <p:spPr>
          <a:xfrm rot="2000881">
            <a:off x="-1516626" y="-1965269"/>
            <a:ext cx="5373303" cy="5933693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 rot="1862235">
            <a:off x="-282477" y="572609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9" name="Freeform 39"/>
          <p:cNvSpPr/>
          <p:nvPr/>
        </p:nvSpPr>
        <p:spPr>
          <a:xfrm rot="-764773">
            <a:off x="548661" y="2165756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Freeform 40"/>
          <p:cNvSpPr/>
          <p:nvPr/>
        </p:nvSpPr>
        <p:spPr>
          <a:xfrm rot="-607652">
            <a:off x="505974" y="4102114"/>
            <a:ext cx="1186106" cy="1143406"/>
          </a:xfrm>
          <a:custGeom>
            <a:avLst/>
            <a:gdLst/>
            <a:ahLst/>
            <a:cxnLst/>
            <a:rect l="l" t="t" r="r" b="b"/>
            <a:pathLst>
              <a:path w="1186106" h="1143406">
                <a:moveTo>
                  <a:pt x="0" y="0"/>
                </a:moveTo>
                <a:lnTo>
                  <a:pt x="1186106" y="0"/>
                </a:lnTo>
                <a:lnTo>
                  <a:pt x="1186106" y="1143406"/>
                </a:lnTo>
                <a:lnTo>
                  <a:pt x="0" y="11434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3" name="Freeform 43"/>
          <p:cNvSpPr/>
          <p:nvPr/>
        </p:nvSpPr>
        <p:spPr>
          <a:xfrm rot="1555815">
            <a:off x="84087" y="2544757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0" y="0"/>
                </a:moveTo>
                <a:lnTo>
                  <a:pt x="338965" y="0"/>
                </a:lnTo>
                <a:lnTo>
                  <a:pt x="338965" y="359851"/>
                </a:lnTo>
                <a:lnTo>
                  <a:pt x="0" y="359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4" name="Freeform 44"/>
          <p:cNvSpPr/>
          <p:nvPr/>
        </p:nvSpPr>
        <p:spPr>
          <a:xfrm rot="857022">
            <a:off x="575018" y="2858802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4" y="0"/>
                </a:lnTo>
                <a:lnTo>
                  <a:pt x="1079914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5" name="Freeform 45"/>
          <p:cNvSpPr/>
          <p:nvPr/>
        </p:nvSpPr>
        <p:spPr>
          <a:xfrm rot="-4453100">
            <a:off x="34525" y="5853163"/>
            <a:ext cx="812137" cy="1099249"/>
          </a:xfrm>
          <a:custGeom>
            <a:avLst/>
            <a:gdLst/>
            <a:ahLst/>
            <a:cxnLst/>
            <a:rect l="l" t="t" r="r" b="b"/>
            <a:pathLst>
              <a:path w="812137" h="1099249">
                <a:moveTo>
                  <a:pt x="0" y="0"/>
                </a:moveTo>
                <a:lnTo>
                  <a:pt x="812138" y="0"/>
                </a:lnTo>
                <a:lnTo>
                  <a:pt x="812138" y="1099249"/>
                </a:lnTo>
                <a:lnTo>
                  <a:pt x="0" y="109924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Freeform 52"/>
          <p:cNvSpPr/>
          <p:nvPr/>
        </p:nvSpPr>
        <p:spPr>
          <a:xfrm rot="1080587">
            <a:off x="252577" y="5160359"/>
            <a:ext cx="590115" cy="646007"/>
          </a:xfrm>
          <a:custGeom>
            <a:avLst/>
            <a:gdLst/>
            <a:ahLst/>
            <a:cxnLst/>
            <a:rect l="l" t="t" r="r" b="b"/>
            <a:pathLst>
              <a:path w="590115" h="646007">
                <a:moveTo>
                  <a:pt x="0" y="0"/>
                </a:moveTo>
                <a:lnTo>
                  <a:pt x="590115" y="0"/>
                </a:lnTo>
                <a:lnTo>
                  <a:pt x="590115" y="646007"/>
                </a:lnTo>
                <a:lnTo>
                  <a:pt x="0" y="646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 rot="-1621809">
            <a:off x="114599" y="3186529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2"/>
                </a:lnTo>
                <a:lnTo>
                  <a:pt x="0" y="34150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4" name="Freeform 54"/>
          <p:cNvSpPr/>
          <p:nvPr/>
        </p:nvSpPr>
        <p:spPr>
          <a:xfrm rot="5541017">
            <a:off x="-5079" y="3714783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5" y="0"/>
                </a:lnTo>
                <a:lnTo>
                  <a:pt x="298495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Freeform 55"/>
          <p:cNvSpPr/>
          <p:nvPr/>
        </p:nvSpPr>
        <p:spPr>
          <a:xfrm rot="303980">
            <a:off x="512211" y="2997254"/>
            <a:ext cx="298495" cy="289540"/>
          </a:xfrm>
          <a:custGeom>
            <a:avLst/>
            <a:gdLst/>
            <a:ahLst/>
            <a:cxnLst/>
            <a:rect l="l" t="t" r="r" b="b"/>
            <a:pathLst>
              <a:path w="298495" h="289540">
                <a:moveTo>
                  <a:pt x="0" y="0"/>
                </a:moveTo>
                <a:lnTo>
                  <a:pt x="298494" y="0"/>
                </a:lnTo>
                <a:lnTo>
                  <a:pt x="298494" y="289540"/>
                </a:lnTo>
                <a:lnTo>
                  <a:pt x="0" y="28954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6" name="Freeform 56"/>
          <p:cNvSpPr/>
          <p:nvPr/>
        </p:nvSpPr>
        <p:spPr>
          <a:xfrm rot="-1901557" flipH="1">
            <a:off x="38364" y="4763361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6" y="0"/>
                </a:moveTo>
                <a:lnTo>
                  <a:pt x="0" y="0"/>
                </a:lnTo>
                <a:lnTo>
                  <a:pt x="0" y="359851"/>
                </a:lnTo>
                <a:lnTo>
                  <a:pt x="338966" y="359851"/>
                </a:lnTo>
                <a:lnTo>
                  <a:pt x="338966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7" name="Freeform 57"/>
          <p:cNvSpPr/>
          <p:nvPr/>
        </p:nvSpPr>
        <p:spPr>
          <a:xfrm rot="3740065">
            <a:off x="145284" y="4236796"/>
            <a:ext cx="277941" cy="341503"/>
          </a:xfrm>
          <a:custGeom>
            <a:avLst/>
            <a:gdLst/>
            <a:ahLst/>
            <a:cxnLst/>
            <a:rect l="l" t="t" r="r" b="b"/>
            <a:pathLst>
              <a:path w="277941" h="341503">
                <a:moveTo>
                  <a:pt x="0" y="0"/>
                </a:moveTo>
                <a:lnTo>
                  <a:pt x="277941" y="0"/>
                </a:lnTo>
                <a:lnTo>
                  <a:pt x="277941" y="341503"/>
                </a:lnTo>
                <a:lnTo>
                  <a:pt x="0" y="34150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Freeform 58"/>
          <p:cNvSpPr/>
          <p:nvPr/>
        </p:nvSpPr>
        <p:spPr>
          <a:xfrm rot="1176506" flipH="1">
            <a:off x="924095" y="2838446"/>
            <a:ext cx="338965" cy="359851"/>
          </a:xfrm>
          <a:custGeom>
            <a:avLst/>
            <a:gdLst/>
            <a:ahLst/>
            <a:cxnLst/>
            <a:rect l="l" t="t" r="r" b="b"/>
            <a:pathLst>
              <a:path w="338965" h="359851">
                <a:moveTo>
                  <a:pt x="338965" y="0"/>
                </a:moveTo>
                <a:lnTo>
                  <a:pt x="0" y="0"/>
                </a:lnTo>
                <a:lnTo>
                  <a:pt x="0" y="359851"/>
                </a:lnTo>
                <a:lnTo>
                  <a:pt x="338965" y="359851"/>
                </a:lnTo>
                <a:lnTo>
                  <a:pt x="338965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ADF6F6-E213-A175-510F-491C55FE2D17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5 System </a:t>
            </a:r>
          </a:p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		Implementation</a:t>
            </a:r>
          </a:p>
        </p:txBody>
      </p:sp>
      <p:sp>
        <p:nvSpPr>
          <p:cNvPr id="66" name="TextBox 2">
            <a:extLst>
              <a:ext uri="{FF2B5EF4-FFF2-40B4-BE49-F238E27FC236}">
                <a16:creationId xmlns:a16="http://schemas.microsoft.com/office/drawing/2014/main" id="{0732D57E-BEBE-947E-D41B-F8CB12A57FAD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System Operation</a:t>
            </a:r>
          </a:p>
        </p:txBody>
      </p:sp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63CC7126-C2E8-DA0A-79C4-9700540903A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86355" y="1749486"/>
            <a:ext cx="3150943" cy="7037672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EDD6F8B-EAE0-7265-6F47-420395D14D0F}"/>
              </a:ext>
            </a:extLst>
          </p:cNvPr>
          <p:cNvSpPr txBox="1"/>
          <p:nvPr/>
        </p:nvSpPr>
        <p:spPr>
          <a:xfrm>
            <a:off x="-116935" y="9063974"/>
            <a:ext cx="18346393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spc="168" dirty="0">
                <a:solidFill>
                  <a:srgbClr val="00806C"/>
                </a:solidFill>
                <a:latin typeface="Josefin Sans" pitchFamily="2" charset="0"/>
              </a:rPr>
              <a:t>Other Page</a:t>
            </a:r>
          </a:p>
        </p:txBody>
      </p:sp>
    </p:spTree>
    <p:extLst>
      <p:ext uri="{BB962C8B-B14F-4D97-AF65-F5344CB8AC3E}">
        <p14:creationId xmlns:p14="http://schemas.microsoft.com/office/powerpoint/2010/main" val="3863026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2">
            <a:extLst>
              <a:ext uri="{FF2B5EF4-FFF2-40B4-BE49-F238E27FC236}">
                <a16:creationId xmlns:a16="http://schemas.microsoft.com/office/drawing/2014/main" id="{6FA6F4A1-3A44-98A9-9785-47E74C726C67}"/>
              </a:ext>
            </a:extLst>
          </p:cNvPr>
          <p:cNvSpPr/>
          <p:nvPr/>
        </p:nvSpPr>
        <p:spPr>
          <a:xfrm rot="6649926">
            <a:off x="-1540235" y="-834741"/>
            <a:ext cx="5499845" cy="5293689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5264843" y="64703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6394222" y="7139550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7923705" y="2277742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900232" y="4663029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140977" y="5750543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818795" y="7119130"/>
            <a:ext cx="694805" cy="528849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7F44F5C3-0E3E-E3FA-AA86-5283EA86434B}"/>
              </a:ext>
            </a:extLst>
          </p:cNvPr>
          <p:cNvSpPr txBox="1"/>
          <p:nvPr/>
        </p:nvSpPr>
        <p:spPr>
          <a:xfrm>
            <a:off x="1160807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Implementation Issues and Challenges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8FD7FC-D88D-A321-71AF-3926AB35AB7E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5 System </a:t>
            </a:r>
          </a:p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		Implementation</a:t>
            </a:r>
          </a:p>
        </p:txBody>
      </p:sp>
      <p:sp>
        <p:nvSpPr>
          <p:cNvPr id="27" name="TextBox 30">
            <a:extLst>
              <a:ext uri="{FF2B5EF4-FFF2-40B4-BE49-F238E27FC236}">
                <a16:creationId xmlns:a16="http://schemas.microsoft.com/office/drawing/2014/main" id="{63514177-9CAF-53E3-30F0-E04BDDAEB1A6}"/>
              </a:ext>
            </a:extLst>
          </p:cNvPr>
          <p:cNvSpPr txBox="1"/>
          <p:nvPr/>
        </p:nvSpPr>
        <p:spPr>
          <a:xfrm>
            <a:off x="1717720" y="1746776"/>
            <a:ext cx="14772087" cy="1723549"/>
          </a:xfrm>
          <a:prstGeom prst="rect">
            <a:avLst/>
          </a:prstGeom>
        </p:spPr>
        <p:txBody>
          <a:bodyPr wrap="square" lIns="0" tIns="0" rIns="0" bIns="0" numCol="2" rtlCol="0" anchor="t">
            <a:spAutoFit/>
          </a:bodyPr>
          <a:lstStyle/>
          <a:p>
            <a:r>
              <a:rPr lang="en-MY" sz="2800" b="1" u="sng" spc="33" dirty="0">
                <a:solidFill>
                  <a:srgbClr val="00806C"/>
                </a:solidFill>
                <a:latin typeface="Josefin Sans"/>
              </a:rPr>
              <a:t>1</a:t>
            </a:r>
            <a:r>
              <a:rPr lang="ja-JP" altLang="en-US" sz="2800" b="1" u="sng" dirty="0">
                <a:solidFill>
                  <a:srgbClr val="00806C"/>
                </a:solidFill>
                <a:latin typeface="Josefin Sans" pitchFamily="2" charset="0"/>
              </a:rPr>
              <a:t>. Image Recognition Problems</a:t>
            </a:r>
          </a:p>
          <a:p>
            <a:endParaRPr lang="ja-JP" altLang="en-US" sz="2800" dirty="0">
              <a:solidFill>
                <a:srgbClr val="00806C"/>
              </a:solidFill>
              <a:latin typeface="Josefin Sans" pitchFamily="2" charset="0"/>
            </a:endParaRPr>
          </a:p>
          <a:p>
            <a:endParaRPr lang="en-MY" altLang="ja-JP" sz="2800" b="1" u="sng" dirty="0">
              <a:solidFill>
                <a:srgbClr val="00806C"/>
              </a:solidFill>
              <a:latin typeface="Josefin Sans" pitchFamily="2" charset="0"/>
            </a:endParaRPr>
          </a:p>
          <a:p>
            <a:endParaRPr lang="en-MY" altLang="ja-JP" sz="2800" b="1" u="sng" dirty="0">
              <a:solidFill>
                <a:srgbClr val="00806C"/>
              </a:solidFill>
              <a:latin typeface="Josefin Sans" pitchFamily="2" charset="0"/>
            </a:endParaRPr>
          </a:p>
          <a:p>
            <a:r>
              <a:rPr lang="ja-JP" altLang="en-US" sz="2800" b="1" u="sng" dirty="0">
                <a:solidFill>
                  <a:srgbClr val="00806C"/>
                </a:solidFill>
                <a:latin typeface="Josefin Sans" pitchFamily="2" charset="0"/>
              </a:rPr>
              <a:t>2. Multiple Types of Allergen Groups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spc="33" dirty="0">
              <a:solidFill>
                <a:srgbClr val="00806C"/>
              </a:solidFill>
              <a:latin typeface="Josefin Sans"/>
            </a:endParaRPr>
          </a:p>
        </p:txBody>
      </p:sp>
      <p:pic>
        <p:nvPicPr>
          <p:cNvPr id="35" name="Picture 34" descr="A close up of a bag&#10;&#10;Description automatically generated">
            <a:extLst>
              <a:ext uri="{FF2B5EF4-FFF2-40B4-BE49-F238E27FC236}">
                <a16:creationId xmlns:a16="http://schemas.microsoft.com/office/drawing/2014/main" id="{1863A60A-A608-F789-9D54-707198CD15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12" y="4517351"/>
            <a:ext cx="2529843" cy="5656792"/>
          </a:xfrm>
          <a:prstGeom prst="rect">
            <a:avLst/>
          </a:prstGeom>
        </p:spPr>
      </p:pic>
      <p:pic>
        <p:nvPicPr>
          <p:cNvPr id="11" name="Picture 10" descr="A hand holding a plastic bag with a label&#10;&#10;Description automatically generated">
            <a:extLst>
              <a:ext uri="{FF2B5EF4-FFF2-40B4-BE49-F238E27FC236}">
                <a16:creationId xmlns:a16="http://schemas.microsoft.com/office/drawing/2014/main" id="{2AEB97B0-00E3-811C-86B0-EEC7F61CE56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26" y="2280156"/>
            <a:ext cx="2688345" cy="3584460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CB1BD4F6-FB6D-C1AE-A873-3CFF7DAA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636" y="3771900"/>
            <a:ext cx="7542017" cy="482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679CFBB-6CE7-60CA-D300-684E6EA48133}"/>
              </a:ext>
            </a:extLst>
          </p:cNvPr>
          <p:cNvSpPr txBox="1"/>
          <p:nvPr/>
        </p:nvSpPr>
        <p:spPr>
          <a:xfrm>
            <a:off x="9065663" y="5846625"/>
            <a:ext cx="79121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latin typeface="Josefin Sans" pitchFamily="2" charset="0"/>
              </a:rPr>
              <a:t>Hazelnut	       Walnut	      Almond</a:t>
            </a:r>
          </a:p>
          <a:p>
            <a:endParaRPr lang="en-US" altLang="ja-JP" sz="3200" dirty="0">
              <a:latin typeface="Josefin Sans" pitchFamily="2" charset="0"/>
            </a:endParaRPr>
          </a:p>
          <a:p>
            <a:endParaRPr lang="en-US" altLang="ja-JP" sz="3200" dirty="0">
              <a:latin typeface="Josefin Sans" pitchFamily="2" charset="0"/>
            </a:endParaRPr>
          </a:p>
          <a:p>
            <a:endParaRPr lang="en-US" altLang="ja-JP" sz="3200" dirty="0">
              <a:latin typeface="Josefin Sans" pitchFamily="2" charset="0"/>
            </a:endParaRPr>
          </a:p>
          <a:p>
            <a:endParaRPr lang="en-US" altLang="ja-JP" sz="3200" dirty="0">
              <a:latin typeface="Josefin Sans" pitchFamily="2" charset="0"/>
            </a:endParaRPr>
          </a:p>
          <a:p>
            <a:r>
              <a:rPr lang="en-US" altLang="ja-JP" sz="3200" dirty="0">
                <a:latin typeface="Josefin Sans" pitchFamily="2" charset="0"/>
              </a:rPr>
              <a:t>  Pecan	       Cashew	    Pistachio</a:t>
            </a:r>
            <a:endParaRPr lang="ja-JP" altLang="en-US" sz="3200" dirty="0">
              <a:latin typeface="Josefin Sans" pitchFamily="2" charset="0"/>
            </a:endParaRP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0E64A06B-EAEF-938C-B449-1BD09F71B2A9}"/>
              </a:ext>
            </a:extLst>
          </p:cNvPr>
          <p:cNvSpPr txBox="1"/>
          <p:nvPr/>
        </p:nvSpPr>
        <p:spPr>
          <a:xfrm>
            <a:off x="10969932" y="2346128"/>
            <a:ext cx="6401013" cy="746089"/>
          </a:xfrm>
          <a:prstGeom prst="rect">
            <a:avLst/>
          </a:prstGeom>
        </p:spPr>
        <p:txBody>
          <a:bodyPr wrap="square" lIns="0" tIns="0" rIns="0" bIns="0" numCol="2" rtlCol="0" anchor="t">
            <a:spAutoFit/>
          </a:bodyPr>
          <a:lstStyle/>
          <a:p>
            <a:r>
              <a:rPr lang="en-US" sz="4800" b="1" u="sng" spc="33" dirty="0">
                <a:solidFill>
                  <a:srgbClr val="00806C"/>
                </a:solidFill>
                <a:latin typeface="Josefin Sans"/>
              </a:rPr>
              <a:t>Tree Nut</a:t>
            </a:r>
            <a:endParaRPr lang="en-US" sz="4800" spc="33" dirty="0">
              <a:solidFill>
                <a:srgbClr val="00806C"/>
              </a:solidFill>
              <a:latin typeface="Josefin Sans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75312E8A-3B67-C6E0-19EB-20FCDEF2140D}"/>
              </a:ext>
            </a:extLst>
          </p:cNvPr>
          <p:cNvSpPr/>
          <p:nvPr/>
        </p:nvSpPr>
        <p:spPr>
          <a:xfrm rot="16200000">
            <a:off x="11800735" y="611783"/>
            <a:ext cx="1210886" cy="6159571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30" name="Picture 29" descr="A screenshot of a menu&#10;&#10;Description automatically generated">
            <a:extLst>
              <a:ext uri="{FF2B5EF4-FFF2-40B4-BE49-F238E27FC236}">
                <a16:creationId xmlns:a16="http://schemas.microsoft.com/office/drawing/2014/main" id="{C4D83BE0-9EC5-3575-E167-75E97F6274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67" b="38860"/>
          <a:stretch/>
        </p:blipFill>
        <p:spPr>
          <a:xfrm>
            <a:off x="10147310" y="8915761"/>
            <a:ext cx="4606119" cy="119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55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2">
            <a:extLst>
              <a:ext uri="{FF2B5EF4-FFF2-40B4-BE49-F238E27FC236}">
                <a16:creationId xmlns:a16="http://schemas.microsoft.com/office/drawing/2014/main" id="{6FA6F4A1-3A44-98A9-9785-47E74C726C67}"/>
              </a:ext>
            </a:extLst>
          </p:cNvPr>
          <p:cNvSpPr/>
          <p:nvPr/>
        </p:nvSpPr>
        <p:spPr>
          <a:xfrm rot="6447390">
            <a:off x="-1205363" y="-1467866"/>
            <a:ext cx="5394593" cy="621418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613040" y="6613301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5891722" y="7214709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5841544" y="8141951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900232" y="4663029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140977" y="5750543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217466" y="6898511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B2E89C-BE93-B425-B0E1-85FFCD2DEA8F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MY" sz="2400" spc="33" dirty="0">
                <a:solidFill>
                  <a:schemeClr val="bg1"/>
                </a:solidFill>
                <a:latin typeface="Josefin Sans"/>
              </a:rPr>
              <a:t>Chapter 6 System Evaluation And Discussion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715BF-04FD-96F5-6E9D-DED513A96EDC}"/>
              </a:ext>
            </a:extLst>
          </p:cNvPr>
          <p:cNvSpPr txBox="1"/>
          <p:nvPr/>
        </p:nvSpPr>
        <p:spPr>
          <a:xfrm>
            <a:off x="1742834" y="1649310"/>
            <a:ext cx="14846862" cy="10756791"/>
          </a:xfrm>
          <a:prstGeom prst="rect">
            <a:avLst/>
          </a:prstGeom>
          <a:noFill/>
        </p:spPr>
        <p:txBody>
          <a:bodyPr wrap="square" numCol="2" spcCol="360000">
            <a:spAutoFit/>
          </a:bodyPr>
          <a:lstStyle/>
          <a:p>
            <a:pPr>
              <a:lnSpc>
                <a:spcPct val="150000"/>
              </a:lnSpc>
            </a:pPr>
            <a:r>
              <a:rPr lang="en-MY" altLang="ja-JP" sz="2800" b="1" i="1" u="sng" dirty="0">
                <a:solidFill>
                  <a:srgbClr val="00806C"/>
                </a:solidFill>
                <a:latin typeface="Josefin Sans" pitchFamily="2" charset="0"/>
              </a:rPr>
              <a:t>6.1.1	Testing Types &amp; Coverage</a:t>
            </a:r>
          </a:p>
          <a:p>
            <a:pPr>
              <a:lnSpc>
                <a:spcPct val="150000"/>
              </a:lnSpc>
            </a:pPr>
            <a:r>
              <a:rPr lang="en-MY" altLang="ja-JP" sz="2800" b="1" u="sng" dirty="0">
                <a:solidFill>
                  <a:srgbClr val="00806C"/>
                </a:solidFill>
                <a:latin typeface="Josefin Sans" pitchFamily="2" charset="0"/>
              </a:rPr>
              <a:t>Single Allergen Detection</a:t>
            </a: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tested with 10 photos.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spc="33" dirty="0">
                <a:solidFill>
                  <a:srgbClr val="00806C"/>
                </a:solidFill>
                <a:latin typeface="Josefin Sans"/>
              </a:rPr>
              <a:t>Milk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spc="33" dirty="0">
                <a:solidFill>
                  <a:srgbClr val="00806C"/>
                </a:solidFill>
                <a:latin typeface="Josefin Sans"/>
              </a:rPr>
              <a:t>Egg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spc="33" dirty="0">
                <a:solidFill>
                  <a:srgbClr val="00806C"/>
                </a:solidFill>
                <a:latin typeface="Josefin Sans"/>
              </a:rPr>
              <a:t>Fish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spc="33" dirty="0">
                <a:solidFill>
                  <a:srgbClr val="00806C"/>
                </a:solidFill>
                <a:latin typeface="Josefin Sans"/>
              </a:rPr>
              <a:t>Shellfish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spc="33" dirty="0">
                <a:solidFill>
                  <a:srgbClr val="00806C"/>
                </a:solidFill>
                <a:latin typeface="Josefin Sans"/>
              </a:rPr>
              <a:t>Tree nuts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spc="33" dirty="0">
                <a:solidFill>
                  <a:srgbClr val="00806C"/>
                </a:solidFill>
                <a:latin typeface="Josefin Sans"/>
              </a:rPr>
              <a:t>Peanuts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spc="33" dirty="0">
                <a:solidFill>
                  <a:srgbClr val="00806C"/>
                </a:solidFill>
                <a:latin typeface="Josefin Sans"/>
              </a:rPr>
              <a:t>Wheat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spc="33" dirty="0">
                <a:solidFill>
                  <a:srgbClr val="00806C"/>
                </a:solidFill>
                <a:latin typeface="Josefin Sans"/>
              </a:rPr>
              <a:t>Soybean</a:t>
            </a:r>
          </a:p>
          <a:p>
            <a:pPr>
              <a:lnSpc>
                <a:spcPct val="150000"/>
              </a:lnSpc>
            </a:pPr>
            <a:endParaRPr lang="en-MY" altLang="ja-JP" sz="2800" dirty="0">
              <a:solidFill>
                <a:srgbClr val="00806C"/>
              </a:solidFill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MY" altLang="ja-JP" sz="2800" b="1" u="sng" dirty="0">
                <a:solidFill>
                  <a:srgbClr val="00806C"/>
                </a:solidFill>
                <a:latin typeface="Josefin Sans" pitchFamily="2" charset="0"/>
              </a:rPr>
              <a:t>Multi-Allergen Detection: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50 images are prepared for testing two or three allergens in one image. </a:t>
            </a:r>
          </a:p>
          <a:p>
            <a:pPr>
              <a:lnSpc>
                <a:spcPct val="150000"/>
              </a:lnSpc>
            </a:pPr>
            <a:endParaRPr lang="en-MY" altLang="ja-JP" sz="2800" dirty="0">
              <a:solidFill>
                <a:srgbClr val="00806C"/>
              </a:solidFill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endParaRPr lang="en-MY" altLang="ja-JP" sz="2800" dirty="0">
              <a:solidFill>
                <a:srgbClr val="00806C"/>
              </a:solidFill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endParaRPr lang="en-MY" altLang="ja-JP" sz="2800" dirty="0">
              <a:solidFill>
                <a:srgbClr val="00806C"/>
              </a:solidFill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endParaRPr lang="en-MY" altLang="ja-JP" sz="2800" dirty="0">
              <a:solidFill>
                <a:srgbClr val="00806C"/>
              </a:solidFill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MY" altLang="ja-JP" sz="2800" b="1" i="1" u="sng" dirty="0">
                <a:solidFill>
                  <a:srgbClr val="00806C"/>
                </a:solidFill>
                <a:latin typeface="Josefin Sans" pitchFamily="2" charset="0"/>
              </a:rPr>
              <a:t>6.1.2	Testing Setup</a:t>
            </a:r>
          </a:p>
          <a:p>
            <a:pPr>
              <a:lnSpc>
                <a:spcPct val="150000"/>
              </a:lnSpc>
            </a:pPr>
            <a:r>
              <a:rPr lang="en-MY" altLang="ja-JP" sz="2800" b="1" u="sng" dirty="0">
                <a:solidFill>
                  <a:srgbClr val="00806C"/>
                </a:solidFill>
                <a:latin typeface="Josefin Sans" pitchFamily="2" charset="0"/>
              </a:rPr>
              <a:t>Devices: </a:t>
            </a:r>
          </a:p>
          <a:p>
            <a:pPr>
              <a:lnSpc>
                <a:spcPct val="150000"/>
              </a:lnSpc>
            </a:pP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Mobile phones</a:t>
            </a:r>
          </a:p>
          <a:p>
            <a:pPr>
              <a:lnSpc>
                <a:spcPct val="150000"/>
              </a:lnSpc>
            </a:pPr>
            <a:endParaRPr lang="en-MY" altLang="ja-JP" sz="2800" dirty="0">
              <a:solidFill>
                <a:srgbClr val="00806C"/>
              </a:solidFill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MY" altLang="ja-JP" sz="2800" b="1" u="sng" dirty="0">
                <a:solidFill>
                  <a:srgbClr val="00806C"/>
                </a:solidFill>
                <a:latin typeface="Josefin Sans" pitchFamily="2" charset="0"/>
              </a:rPr>
              <a:t>Operating Environment: </a:t>
            </a:r>
          </a:p>
          <a:p>
            <a:pPr>
              <a:lnSpc>
                <a:spcPct val="150000"/>
              </a:lnSpc>
            </a:pP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work both online and offline, </a:t>
            </a:r>
          </a:p>
          <a:p>
            <a:pPr>
              <a:lnSpc>
                <a:spcPct val="150000"/>
              </a:lnSpc>
            </a:pPr>
            <a:endParaRPr lang="en-MY" altLang="ja-JP" sz="2800" dirty="0">
              <a:solidFill>
                <a:srgbClr val="00806C"/>
              </a:solidFill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MY" altLang="ja-JP" sz="2800" b="1" u="sng" dirty="0">
                <a:solidFill>
                  <a:srgbClr val="00806C"/>
                </a:solidFill>
                <a:latin typeface="Josefin Sans" pitchFamily="2" charset="0"/>
              </a:rPr>
              <a:t>Test Data</a:t>
            </a: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uses a set of 500 randomly selected food images from a supermarket.</a:t>
            </a:r>
          </a:p>
          <a:p>
            <a:pPr>
              <a:lnSpc>
                <a:spcPct val="150000"/>
              </a:lnSpc>
            </a:pPr>
            <a:endParaRPr lang="en-MY" altLang="ja-JP" sz="2800" dirty="0">
              <a:solidFill>
                <a:srgbClr val="00806C"/>
              </a:solidFill>
              <a:latin typeface="Josefin Sans" pitchFamily="2" charset="0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502D74DB-2993-8509-FEF5-1EFA9C37FEC3}"/>
              </a:ext>
            </a:extLst>
          </p:cNvPr>
          <p:cNvSpPr txBox="1"/>
          <p:nvPr/>
        </p:nvSpPr>
        <p:spPr>
          <a:xfrm>
            <a:off x="2286000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System Testing and Performance Metrics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198D1-213A-5DB1-AC42-D010BFD165C6}"/>
              </a:ext>
            </a:extLst>
          </p:cNvPr>
          <p:cNvSpPr txBox="1"/>
          <p:nvPr/>
        </p:nvSpPr>
        <p:spPr>
          <a:xfrm>
            <a:off x="5458220" y="6396147"/>
            <a:ext cx="14846862" cy="738664"/>
          </a:xfrm>
          <a:prstGeom prst="rect">
            <a:avLst/>
          </a:prstGeom>
          <a:noFill/>
        </p:spPr>
        <p:txBody>
          <a:bodyPr wrap="square" numCol="2" spcCol="3600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b="1" i="1" u="sng" dirty="0">
                <a:solidFill>
                  <a:srgbClr val="00806C"/>
                </a:solidFill>
                <a:latin typeface="Josefin Sans" pitchFamily="2" charset="0"/>
              </a:rPr>
              <a:t>80 images</a:t>
            </a:r>
            <a:endParaRPr lang="en-MY" altLang="ja-JP" sz="2800" dirty="0">
              <a:solidFill>
                <a:srgbClr val="00806C"/>
              </a:solidFill>
              <a:latin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41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5436229" y="7240497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5841544" y="8141951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900232" y="4663029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140977" y="5750543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217466" y="6898511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57C45889-E532-A646-0610-4C73BE1B11E9}"/>
              </a:ext>
            </a:extLst>
          </p:cNvPr>
          <p:cNvSpPr/>
          <p:nvPr/>
        </p:nvSpPr>
        <p:spPr>
          <a:xfrm rot="6447390">
            <a:off x="-1205363" y="-1467866"/>
            <a:ext cx="5394593" cy="621418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38B59-D0CA-F664-A014-B7E635F30D4B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MY" sz="2400" spc="33" dirty="0">
                <a:solidFill>
                  <a:schemeClr val="bg1"/>
                </a:solidFill>
                <a:latin typeface="Josefin Sans"/>
              </a:rPr>
              <a:t>Chapter 6 System Evaluation And Discussion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85BB5-3823-9823-A9C9-D755153CBA60}"/>
              </a:ext>
            </a:extLst>
          </p:cNvPr>
          <p:cNvSpPr txBox="1"/>
          <p:nvPr/>
        </p:nvSpPr>
        <p:spPr>
          <a:xfrm>
            <a:off x="1999963" y="1492685"/>
            <a:ext cx="12324514" cy="7794441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altLang="ja-JP" sz="2800" b="1" dirty="0">
                <a:solidFill>
                  <a:srgbClr val="00806C"/>
                </a:solidFill>
                <a:latin typeface="Josefin Sans" pitchFamily="2" charset="0"/>
              </a:rPr>
              <a:t>Response Time: </a:t>
            </a:r>
          </a:p>
          <a:p>
            <a:pPr>
              <a:lnSpc>
                <a:spcPct val="150000"/>
              </a:lnSpc>
            </a:pP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The time taken from </a:t>
            </a:r>
            <a:r>
              <a:rPr lang="en-MY" altLang="ja-JP" sz="2800" b="1" dirty="0">
                <a:solidFill>
                  <a:srgbClr val="00806C"/>
                </a:solidFill>
                <a:latin typeface="Josefin Sans" pitchFamily="2" charset="0"/>
              </a:rPr>
              <a:t>uploading the image </a:t>
            </a: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to receiving the allergen detection result. </a:t>
            </a:r>
          </a:p>
          <a:p>
            <a:pPr>
              <a:lnSpc>
                <a:spcPct val="150000"/>
              </a:lnSpc>
            </a:pPr>
            <a:endParaRPr lang="en-MY" altLang="ja-JP" sz="2800" dirty="0">
              <a:solidFill>
                <a:srgbClr val="00806C"/>
              </a:solidFill>
              <a:latin typeface="Josefin Sans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altLang="ja-JP" sz="2800" b="1" dirty="0">
                <a:solidFill>
                  <a:srgbClr val="00806C"/>
                </a:solidFill>
                <a:latin typeface="Josefin Sans" pitchFamily="2" charset="0"/>
              </a:rPr>
              <a:t>Accuracy: </a:t>
            </a:r>
          </a:p>
          <a:p>
            <a:pPr>
              <a:lnSpc>
                <a:spcPct val="150000"/>
              </a:lnSpc>
            </a:pP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The </a:t>
            </a:r>
            <a:r>
              <a:rPr lang="en-MY" altLang="ja-JP" sz="2800" b="1" dirty="0">
                <a:solidFill>
                  <a:srgbClr val="00806C"/>
                </a:solidFill>
                <a:latin typeface="Josefin Sans" pitchFamily="2" charset="0"/>
              </a:rPr>
              <a:t>percentage of correct allergen </a:t>
            </a: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detections compared to the expected result. </a:t>
            </a:r>
            <a:endParaRPr lang="en-MY" altLang="ja-JP" sz="2800" b="1" dirty="0">
              <a:solidFill>
                <a:srgbClr val="00806C"/>
              </a:solidFill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endParaRPr lang="en-MY" altLang="ja-JP" sz="2800" b="1" dirty="0">
              <a:solidFill>
                <a:srgbClr val="00806C"/>
              </a:solidFill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endParaRPr lang="en-MY" altLang="ja-JP" sz="2800" b="1" dirty="0">
              <a:solidFill>
                <a:srgbClr val="00806C"/>
              </a:solidFill>
              <a:latin typeface="Josefin Sans" pitchFamily="2" charset="0"/>
            </a:endParaRPr>
          </a:p>
          <a:p>
            <a:pPr>
              <a:lnSpc>
                <a:spcPct val="150000"/>
              </a:lnSpc>
            </a:pPr>
            <a:r>
              <a:rPr lang="en-MY" altLang="ja-JP" sz="2800" b="1" dirty="0">
                <a:solidFill>
                  <a:srgbClr val="00806C"/>
                </a:solidFill>
                <a:latin typeface="Josefin Sans" pitchFamily="2" charset="0"/>
              </a:rPr>
              <a:t>Error Rate: </a:t>
            </a:r>
          </a:p>
          <a:p>
            <a:pPr>
              <a:lnSpc>
                <a:spcPct val="150000"/>
              </a:lnSpc>
            </a:pP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The error rate is especially important for </a:t>
            </a:r>
            <a:r>
              <a:rPr lang="en-MY" altLang="ja-JP" sz="2800" b="1" dirty="0">
                <a:solidFill>
                  <a:srgbClr val="00806C"/>
                </a:solidFill>
                <a:latin typeface="Josefin Sans" pitchFamily="2" charset="0"/>
              </a:rPr>
              <a:t>multi-allergen detection</a:t>
            </a:r>
            <a:r>
              <a:rPr lang="en-MY" altLang="ja-JP" sz="2800" dirty="0">
                <a:solidFill>
                  <a:srgbClr val="00806C"/>
                </a:solidFill>
                <a:latin typeface="Josefin Sans" pitchFamily="2" charset="0"/>
              </a:rPr>
              <a:t>, as the system should accurately identify all present allergens.</a:t>
            </a: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7865489D-327B-8DC6-76E5-A6BDE137B1E1}"/>
              </a:ext>
            </a:extLst>
          </p:cNvPr>
          <p:cNvSpPr txBox="1"/>
          <p:nvPr/>
        </p:nvSpPr>
        <p:spPr>
          <a:xfrm>
            <a:off x="-76200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1829212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Freeform 2">
            <a:extLst>
              <a:ext uri="{FF2B5EF4-FFF2-40B4-BE49-F238E27FC236}">
                <a16:creationId xmlns:a16="http://schemas.microsoft.com/office/drawing/2014/main" id="{06C32F40-82F0-AE07-77E1-EAE54632BEDA}"/>
              </a:ext>
            </a:extLst>
          </p:cNvPr>
          <p:cNvSpPr/>
          <p:nvPr/>
        </p:nvSpPr>
        <p:spPr>
          <a:xfrm rot="6447390">
            <a:off x="-1205363" y="-1467866"/>
            <a:ext cx="5394593" cy="621418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5436229" y="7240497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5841544" y="8141951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367421" y="5386896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-912524" y="4583409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818795" y="7119130"/>
            <a:ext cx="694805" cy="528849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7F44F5C3-0E3E-E3FA-AA86-5283EA86434B}"/>
              </a:ext>
            </a:extLst>
          </p:cNvPr>
          <p:cNvSpPr txBox="1"/>
          <p:nvPr/>
        </p:nvSpPr>
        <p:spPr>
          <a:xfrm>
            <a:off x="1160807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Single Allergen Detection</a:t>
            </a:r>
          </a:p>
        </p:txBody>
      </p:sp>
      <p:graphicFrame>
        <p:nvGraphicFramePr>
          <p:cNvPr id="1035" name="Table 1034">
            <a:extLst>
              <a:ext uri="{FF2B5EF4-FFF2-40B4-BE49-F238E27FC236}">
                <a16:creationId xmlns:a16="http://schemas.microsoft.com/office/drawing/2014/main" id="{ECA0A525-D0C5-6CE4-B010-6196C920D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30437"/>
              </p:ext>
            </p:extLst>
          </p:nvPr>
        </p:nvGraphicFramePr>
        <p:xfrm>
          <a:off x="1371600" y="2123122"/>
          <a:ext cx="4243476" cy="5599337"/>
        </p:xfrm>
        <a:graphic>
          <a:graphicData uri="http://schemas.openxmlformats.org/drawingml/2006/table">
            <a:tbl>
              <a:tblPr firstRow="1" firstCol="1" bandRow="1">
                <a:solidFill>
                  <a:schemeClr val="bg2">
                    <a:lumMod val="10000"/>
                  </a:schemeClr>
                </a:solidFill>
                <a:tableStyleId>{F5AB1C69-6EDB-4FF4-983F-18BD219EF322}</a:tableStyleId>
              </a:tblPr>
              <a:tblGrid>
                <a:gridCol w="695638">
                  <a:extLst>
                    <a:ext uri="{9D8B030D-6E8A-4147-A177-3AD203B41FA5}">
                      <a16:colId xmlns:a16="http://schemas.microsoft.com/office/drawing/2014/main" val="3640389915"/>
                    </a:ext>
                  </a:extLst>
                </a:gridCol>
                <a:gridCol w="1348232">
                  <a:extLst>
                    <a:ext uri="{9D8B030D-6E8A-4147-A177-3AD203B41FA5}">
                      <a16:colId xmlns:a16="http://schemas.microsoft.com/office/drawing/2014/main" val="3405519766"/>
                    </a:ext>
                  </a:extLst>
                </a:gridCol>
                <a:gridCol w="952311">
                  <a:extLst>
                    <a:ext uri="{9D8B030D-6E8A-4147-A177-3AD203B41FA5}">
                      <a16:colId xmlns:a16="http://schemas.microsoft.com/office/drawing/2014/main" val="1092369765"/>
                    </a:ext>
                  </a:extLst>
                </a:gridCol>
                <a:gridCol w="1247295">
                  <a:extLst>
                    <a:ext uri="{9D8B030D-6E8A-4147-A177-3AD203B41FA5}">
                      <a16:colId xmlns:a16="http://schemas.microsoft.com/office/drawing/2014/main" val="3273444630"/>
                    </a:ext>
                  </a:extLst>
                </a:gridCol>
              </a:tblGrid>
              <a:tr h="429578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Wheat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438315"/>
                  </a:ext>
                </a:extLst>
              </a:tr>
              <a:tr h="429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No.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Picture No.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1st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2nd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6739658"/>
                  </a:ext>
                </a:extLst>
              </a:tr>
              <a:tr h="429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1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48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5686363"/>
                  </a:ext>
                </a:extLst>
              </a:tr>
              <a:tr h="429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2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53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6050085"/>
                  </a:ext>
                </a:extLst>
              </a:tr>
              <a:tr h="429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3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70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9862697"/>
                  </a:ext>
                </a:extLst>
              </a:tr>
              <a:tr h="429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4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71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3229124"/>
                  </a:ext>
                </a:extLst>
              </a:tr>
              <a:tr h="429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5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73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9234270"/>
                  </a:ext>
                </a:extLst>
              </a:tr>
              <a:tr h="429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6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77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0812621"/>
                  </a:ext>
                </a:extLst>
              </a:tr>
              <a:tr h="429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7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78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/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1261093"/>
                  </a:ext>
                </a:extLst>
              </a:tr>
              <a:tr h="429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8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82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8860036"/>
                  </a:ext>
                </a:extLst>
              </a:tr>
              <a:tr h="429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9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156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/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7126499"/>
                  </a:ext>
                </a:extLst>
              </a:tr>
              <a:tr h="429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10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159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9884272"/>
                  </a:ext>
                </a:extLst>
              </a:tr>
              <a:tr h="4444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 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 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10/10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1974971"/>
                  </a:ext>
                </a:extLst>
              </a:tr>
            </a:tbl>
          </a:graphicData>
        </a:graphic>
      </p:graphicFrame>
      <p:graphicFrame>
        <p:nvGraphicFramePr>
          <p:cNvPr id="1036" name="Table 1035">
            <a:extLst>
              <a:ext uri="{FF2B5EF4-FFF2-40B4-BE49-F238E27FC236}">
                <a16:creationId xmlns:a16="http://schemas.microsoft.com/office/drawing/2014/main" id="{B8FF5E14-08D5-AC3B-4ED7-C18563C6E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348658"/>
              </p:ext>
            </p:extLst>
          </p:nvPr>
        </p:nvGraphicFramePr>
        <p:xfrm>
          <a:off x="5899086" y="2134244"/>
          <a:ext cx="4282830" cy="558555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685525">
                  <a:extLst>
                    <a:ext uri="{9D8B030D-6E8A-4147-A177-3AD203B41FA5}">
                      <a16:colId xmlns:a16="http://schemas.microsoft.com/office/drawing/2014/main" val="3355685880"/>
                    </a:ext>
                  </a:extLst>
                </a:gridCol>
                <a:gridCol w="1360372">
                  <a:extLst>
                    <a:ext uri="{9D8B030D-6E8A-4147-A177-3AD203B41FA5}">
                      <a16:colId xmlns:a16="http://schemas.microsoft.com/office/drawing/2014/main" val="3052293551"/>
                    </a:ext>
                  </a:extLst>
                </a:gridCol>
                <a:gridCol w="974648">
                  <a:extLst>
                    <a:ext uri="{9D8B030D-6E8A-4147-A177-3AD203B41FA5}">
                      <a16:colId xmlns:a16="http://schemas.microsoft.com/office/drawing/2014/main" val="831626737"/>
                    </a:ext>
                  </a:extLst>
                </a:gridCol>
                <a:gridCol w="1262285">
                  <a:extLst>
                    <a:ext uri="{9D8B030D-6E8A-4147-A177-3AD203B41FA5}">
                      <a16:colId xmlns:a16="http://schemas.microsoft.com/office/drawing/2014/main" val="371269502"/>
                    </a:ext>
                  </a:extLst>
                </a:gridCol>
              </a:tblGrid>
              <a:tr h="404384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Milk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15061"/>
                  </a:ext>
                </a:extLst>
              </a:tr>
              <a:tr h="404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No.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Picture No.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1st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2nd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4992567"/>
                  </a:ext>
                </a:extLst>
              </a:tr>
              <a:tr h="404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1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204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/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1096629"/>
                  </a:ext>
                </a:extLst>
              </a:tr>
              <a:tr h="404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205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8901431"/>
                  </a:ext>
                </a:extLst>
              </a:tr>
              <a:tr h="404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226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9924459"/>
                  </a:ext>
                </a:extLst>
              </a:tr>
              <a:tr h="404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4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227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098240"/>
                  </a:ext>
                </a:extLst>
              </a:tr>
              <a:tr h="404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283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1735023"/>
                  </a:ext>
                </a:extLst>
              </a:tr>
              <a:tr h="404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287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4540418"/>
                  </a:ext>
                </a:extLst>
              </a:tr>
              <a:tr h="404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356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6756917"/>
                  </a:ext>
                </a:extLst>
              </a:tr>
              <a:tr h="404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8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414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8293723"/>
                  </a:ext>
                </a:extLst>
              </a:tr>
              <a:tr h="404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9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440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8553410"/>
                  </a:ext>
                </a:extLst>
              </a:tr>
              <a:tr h="404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10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456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9355975"/>
                  </a:ext>
                </a:extLst>
              </a:tr>
              <a:tr h="732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 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 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10/10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3195753"/>
                  </a:ext>
                </a:extLst>
              </a:tr>
            </a:tbl>
          </a:graphicData>
        </a:graphic>
      </p:graphicFrame>
      <p:graphicFrame>
        <p:nvGraphicFramePr>
          <p:cNvPr id="1037" name="Table 1036">
            <a:extLst>
              <a:ext uri="{FF2B5EF4-FFF2-40B4-BE49-F238E27FC236}">
                <a16:creationId xmlns:a16="http://schemas.microsoft.com/office/drawing/2014/main" id="{30A0F6B1-6617-4D0E-9308-0CCCCE757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854315"/>
              </p:ext>
            </p:extLst>
          </p:nvPr>
        </p:nvGraphicFramePr>
        <p:xfrm>
          <a:off x="10421780" y="2134245"/>
          <a:ext cx="4282829" cy="558556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94862">
                  <a:extLst>
                    <a:ext uri="{9D8B030D-6E8A-4147-A177-3AD203B41FA5}">
                      <a16:colId xmlns:a16="http://schemas.microsoft.com/office/drawing/2014/main" val="3468265929"/>
                    </a:ext>
                  </a:extLst>
                </a:gridCol>
                <a:gridCol w="1348232">
                  <a:extLst>
                    <a:ext uri="{9D8B030D-6E8A-4147-A177-3AD203B41FA5}">
                      <a16:colId xmlns:a16="http://schemas.microsoft.com/office/drawing/2014/main" val="301300286"/>
                    </a:ext>
                  </a:extLst>
                </a:gridCol>
                <a:gridCol w="945633">
                  <a:extLst>
                    <a:ext uri="{9D8B030D-6E8A-4147-A177-3AD203B41FA5}">
                      <a16:colId xmlns:a16="http://schemas.microsoft.com/office/drawing/2014/main" val="2401014135"/>
                    </a:ext>
                  </a:extLst>
                </a:gridCol>
                <a:gridCol w="1194102">
                  <a:extLst>
                    <a:ext uri="{9D8B030D-6E8A-4147-A177-3AD203B41FA5}">
                      <a16:colId xmlns:a16="http://schemas.microsoft.com/office/drawing/2014/main" val="2876177105"/>
                    </a:ext>
                  </a:extLst>
                </a:gridCol>
              </a:tblGrid>
              <a:tr h="410059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Peanut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986831"/>
                  </a:ext>
                </a:extLst>
              </a:tr>
              <a:tr h="41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No.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Picture No.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1st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2nd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5534592"/>
                  </a:ext>
                </a:extLst>
              </a:tr>
              <a:tr h="41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1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183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7496954"/>
                  </a:ext>
                </a:extLst>
              </a:tr>
              <a:tr h="41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184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2300981"/>
                  </a:ext>
                </a:extLst>
              </a:tr>
              <a:tr h="41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3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209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3595182"/>
                  </a:ext>
                </a:extLst>
              </a:tr>
              <a:tr h="41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4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251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7408659"/>
                  </a:ext>
                </a:extLst>
              </a:tr>
              <a:tr h="41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5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263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0694088"/>
                  </a:ext>
                </a:extLst>
              </a:tr>
              <a:tr h="41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6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265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6146793"/>
                  </a:ext>
                </a:extLst>
              </a:tr>
              <a:tr h="41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7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302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6983622"/>
                  </a:ext>
                </a:extLst>
              </a:tr>
              <a:tr h="41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8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309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6556862"/>
                  </a:ext>
                </a:extLst>
              </a:tr>
              <a:tr h="41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9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381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0848411"/>
                  </a:ext>
                </a:extLst>
              </a:tr>
              <a:tr h="41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10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419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4769591"/>
                  </a:ext>
                </a:extLst>
              </a:tr>
              <a:tr h="6648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 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 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>
                          <a:effectLst/>
                        </a:rPr>
                        <a:t>10/10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4971446"/>
                  </a:ext>
                </a:extLst>
              </a:tr>
            </a:tbl>
          </a:graphicData>
        </a:graphic>
      </p:graphicFrame>
      <p:sp>
        <p:nvSpPr>
          <p:cNvPr id="1041" name="TextBox 1040">
            <a:extLst>
              <a:ext uri="{FF2B5EF4-FFF2-40B4-BE49-F238E27FC236}">
                <a16:creationId xmlns:a16="http://schemas.microsoft.com/office/drawing/2014/main" id="{BCA5DC16-D6D1-9F31-1354-C597493E2714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MY" sz="2400" spc="33" dirty="0">
                <a:solidFill>
                  <a:schemeClr val="bg1"/>
                </a:solidFill>
                <a:latin typeface="Josefin Sans"/>
              </a:rPr>
              <a:t>Chapter 6 System Evaluation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605902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340" y="-21053"/>
            <a:ext cx="1815466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Background</a:t>
            </a:r>
          </a:p>
        </p:txBody>
      </p:sp>
      <p:sp>
        <p:nvSpPr>
          <p:cNvPr id="3" name="Freeform 3"/>
          <p:cNvSpPr/>
          <p:nvPr/>
        </p:nvSpPr>
        <p:spPr>
          <a:xfrm rot="7178842">
            <a:off x="-1071883" y="-112000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4314611" flipH="1">
            <a:off x="-2700616" y="2785396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2120880">
            <a:off x="-36497" y="520872"/>
            <a:ext cx="1708695" cy="3058068"/>
          </a:xfrm>
          <a:custGeom>
            <a:avLst/>
            <a:gdLst/>
            <a:ahLst/>
            <a:cxnLst/>
            <a:rect l="l" t="t" r="r" b="b"/>
            <a:pathLst>
              <a:path w="1708695" h="3058068">
                <a:moveTo>
                  <a:pt x="0" y="0"/>
                </a:moveTo>
                <a:lnTo>
                  <a:pt x="1708696" y="0"/>
                </a:lnTo>
                <a:lnTo>
                  <a:pt x="1708696" y="3058067"/>
                </a:lnTo>
                <a:lnTo>
                  <a:pt x="0" y="3058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-1198042">
            <a:off x="-57399" y="5473475"/>
            <a:ext cx="1317193" cy="1269774"/>
          </a:xfrm>
          <a:custGeom>
            <a:avLst/>
            <a:gdLst/>
            <a:ahLst/>
            <a:cxnLst/>
            <a:rect l="l" t="t" r="r" b="b"/>
            <a:pathLst>
              <a:path w="1317193" h="1269774">
                <a:moveTo>
                  <a:pt x="0" y="0"/>
                </a:moveTo>
                <a:lnTo>
                  <a:pt x="1317194" y="0"/>
                </a:lnTo>
                <a:lnTo>
                  <a:pt x="1317194" y="1269775"/>
                </a:lnTo>
                <a:lnTo>
                  <a:pt x="0" y="1269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776734">
            <a:off x="130107" y="2922016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829684">
            <a:off x="470669" y="4047217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106335" y="2674596"/>
            <a:ext cx="7778665" cy="611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4000" b="1" u="sng" spc="33" dirty="0">
                <a:solidFill>
                  <a:schemeClr val="accent2">
                    <a:lumMod val="75000"/>
                  </a:schemeClr>
                </a:solidFill>
                <a:latin typeface="Josefin Sans"/>
              </a:rPr>
              <a:t>Big-8 (Top Eight Allergens)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Milk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Egg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Fish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Shellfish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Tree nuts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Peanuts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Wheat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Soybean</a:t>
            </a:r>
          </a:p>
          <a:p>
            <a:pPr>
              <a:lnSpc>
                <a:spcPts val="4620"/>
              </a:lnSpc>
            </a:pPr>
            <a:endParaRPr lang="en-US" sz="4000" spc="33" dirty="0">
              <a:solidFill>
                <a:srgbClr val="00806C"/>
              </a:solidFill>
              <a:latin typeface="Josefin Sans"/>
            </a:endParaRPr>
          </a:p>
        </p:txBody>
      </p:sp>
      <p:sp>
        <p:nvSpPr>
          <p:cNvPr id="22" name="Freeform 22"/>
          <p:cNvSpPr/>
          <p:nvPr/>
        </p:nvSpPr>
        <p:spPr>
          <a:xfrm rot="-631234" flipH="1">
            <a:off x="2055545" y="369729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687533" y="0"/>
                </a:moveTo>
                <a:lnTo>
                  <a:pt x="0" y="0"/>
                </a:lnTo>
                <a:lnTo>
                  <a:pt x="0" y="1239543"/>
                </a:lnTo>
                <a:lnTo>
                  <a:pt x="687533" y="1239543"/>
                </a:lnTo>
                <a:lnTo>
                  <a:pt x="687533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1206164">
            <a:off x="2948114" y="264907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-1202195">
            <a:off x="54087" y="4534397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4EC960-7651-22CB-E381-EDC412FF39BE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1 Introduction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30EFB6DA-8A11-AE0D-BE7C-2FDEDDDB596D}"/>
              </a:ext>
            </a:extLst>
          </p:cNvPr>
          <p:cNvSpPr txBox="1"/>
          <p:nvPr/>
        </p:nvSpPr>
        <p:spPr>
          <a:xfrm>
            <a:off x="1532226" y="2905536"/>
            <a:ext cx="842445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 spc="33" dirty="0">
                <a:solidFill>
                  <a:schemeClr val="accent2">
                    <a:lumMod val="75000"/>
                  </a:schemeClr>
                </a:solidFill>
                <a:latin typeface="Josefin Sans"/>
              </a:rPr>
              <a:t>What is Allergy ? </a:t>
            </a:r>
          </a:p>
          <a:p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overreaction of the immune system to a substance that is typically harmless to most people.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D462D1B6-B0F6-7064-FD21-9E76C0E6DF58}"/>
              </a:ext>
            </a:extLst>
          </p:cNvPr>
          <p:cNvSpPr txBox="1"/>
          <p:nvPr/>
        </p:nvSpPr>
        <p:spPr>
          <a:xfrm>
            <a:off x="1545801" y="6948683"/>
            <a:ext cx="851312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u="sng" spc="33" dirty="0">
                <a:solidFill>
                  <a:schemeClr val="accent2">
                    <a:lumMod val="75000"/>
                  </a:schemeClr>
                </a:solidFill>
                <a:latin typeface="Josefin Sans"/>
              </a:rPr>
              <a:t>Who will Allergy ? </a:t>
            </a:r>
          </a:p>
          <a:p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Anyone, or a family history of allergies are at a higher risk</a:t>
            </a:r>
          </a:p>
        </p:txBody>
      </p:sp>
      <p:pic>
        <p:nvPicPr>
          <p:cNvPr id="30" name="Picture 29" descr="A drawing of eggs on a black background&#10;&#10;Description automatically generated">
            <a:extLst>
              <a:ext uri="{FF2B5EF4-FFF2-40B4-BE49-F238E27FC236}">
                <a16:creationId xmlns:a16="http://schemas.microsoft.com/office/drawing/2014/main" id="{CF3EF2D9-8B75-2923-9500-026EF5A121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7582425" y="4540598"/>
            <a:ext cx="1248268" cy="1307658"/>
          </a:xfrm>
          <a:prstGeom prst="rect">
            <a:avLst/>
          </a:prstGeom>
        </p:spPr>
      </p:pic>
      <p:pic>
        <p:nvPicPr>
          <p:cNvPr id="32" name="Picture 31" descr="A blue and white carton of milk&#10;&#10;Description automatically generated">
            <a:extLst>
              <a:ext uri="{FF2B5EF4-FFF2-40B4-BE49-F238E27FC236}">
                <a16:creationId xmlns:a16="http://schemas.microsoft.com/office/drawing/2014/main" id="{4027E8C1-10EF-D413-5E9D-395DD3F69D7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7321197" y="2860756"/>
            <a:ext cx="1127605" cy="1614468"/>
          </a:xfrm>
          <a:prstGeom prst="rect">
            <a:avLst/>
          </a:prstGeom>
        </p:spPr>
      </p:pic>
      <p:pic>
        <p:nvPicPr>
          <p:cNvPr id="34" name="Picture 33" descr="A plate of fish on a black background&#10;&#10;Description automatically generated">
            <a:extLst>
              <a:ext uri="{FF2B5EF4-FFF2-40B4-BE49-F238E27FC236}">
                <a16:creationId xmlns:a16="http://schemas.microsoft.com/office/drawing/2014/main" id="{1BB57ABB-4225-D2D9-9359-74325D0942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6569179" y="5923764"/>
            <a:ext cx="2779972" cy="1654952"/>
          </a:xfrm>
          <a:prstGeom prst="rect">
            <a:avLst/>
          </a:prstGeom>
        </p:spPr>
      </p:pic>
      <p:pic>
        <p:nvPicPr>
          <p:cNvPr id="36" name="Picture 35" descr="A red crab with claws">
            <a:extLst>
              <a:ext uri="{FF2B5EF4-FFF2-40B4-BE49-F238E27FC236}">
                <a16:creationId xmlns:a16="http://schemas.microsoft.com/office/drawing/2014/main" id="{ED57FFC9-17CD-D2F7-2711-B67688D9433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6339840" y="452318"/>
            <a:ext cx="3429297" cy="22008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06B935-4FD5-9A48-0A8D-03AC83A4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905" y="9182100"/>
            <a:ext cx="3176081" cy="138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A8FC21-4927-BA19-AB23-567B2E5CA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973" y="7216998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2C81B1B-1C66-0B5B-3F19-35AE75BF6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562" y="8357519"/>
            <a:ext cx="32956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AFF8647-8AE1-6249-B667-77C8288CC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3916" y="8387681"/>
            <a:ext cx="2929518" cy="31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>
            <a:extLst>
              <a:ext uri="{FF2B5EF4-FFF2-40B4-BE49-F238E27FC236}">
                <a16:creationId xmlns:a16="http://schemas.microsoft.com/office/drawing/2014/main" id="{AB66FE36-CE96-EAF0-B521-1253890C4A1C}"/>
              </a:ext>
            </a:extLst>
          </p:cNvPr>
          <p:cNvSpPr/>
          <p:nvPr/>
        </p:nvSpPr>
        <p:spPr>
          <a:xfrm rot="6447390">
            <a:off x="-1205363" y="-1467866"/>
            <a:ext cx="5394593" cy="621418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5436229" y="7240497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5841544" y="8141951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367421" y="5386896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-912524" y="4583409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818795" y="7119130"/>
            <a:ext cx="694805" cy="528849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338FDE-2C2D-F879-AE9C-E94C4D35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609033"/>
              </p:ext>
            </p:extLst>
          </p:nvPr>
        </p:nvGraphicFramePr>
        <p:xfrm>
          <a:off x="1403949" y="2111729"/>
          <a:ext cx="4217052" cy="578203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92669">
                  <a:extLst>
                    <a:ext uri="{9D8B030D-6E8A-4147-A177-3AD203B41FA5}">
                      <a16:colId xmlns:a16="http://schemas.microsoft.com/office/drawing/2014/main" val="4231737721"/>
                    </a:ext>
                  </a:extLst>
                </a:gridCol>
                <a:gridCol w="1499557">
                  <a:extLst>
                    <a:ext uri="{9D8B030D-6E8A-4147-A177-3AD203B41FA5}">
                      <a16:colId xmlns:a16="http://schemas.microsoft.com/office/drawing/2014/main" val="4099031325"/>
                    </a:ext>
                  </a:extLst>
                </a:gridCol>
                <a:gridCol w="904735">
                  <a:extLst>
                    <a:ext uri="{9D8B030D-6E8A-4147-A177-3AD203B41FA5}">
                      <a16:colId xmlns:a16="http://schemas.microsoft.com/office/drawing/2014/main" val="3375095328"/>
                    </a:ext>
                  </a:extLst>
                </a:gridCol>
                <a:gridCol w="1220091">
                  <a:extLst>
                    <a:ext uri="{9D8B030D-6E8A-4147-A177-3AD203B41FA5}">
                      <a16:colId xmlns:a16="http://schemas.microsoft.com/office/drawing/2014/main" val="1875322879"/>
                    </a:ext>
                  </a:extLst>
                </a:gridCol>
              </a:tblGrid>
              <a:tr h="419885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Fish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05701"/>
                  </a:ext>
                </a:extLst>
              </a:tr>
              <a:tr h="419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No.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Picture No.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1st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2nd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87871"/>
                  </a:ext>
                </a:extLst>
              </a:tr>
              <a:tr h="419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1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75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2117047"/>
                  </a:ext>
                </a:extLst>
              </a:tr>
              <a:tr h="419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87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/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343844"/>
                  </a:ext>
                </a:extLst>
              </a:tr>
              <a:tr h="419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88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822180"/>
                  </a:ext>
                </a:extLst>
              </a:tr>
              <a:tr h="419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4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109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61738"/>
                  </a:ext>
                </a:extLst>
              </a:tr>
              <a:tr h="419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116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145879"/>
                  </a:ext>
                </a:extLst>
              </a:tr>
              <a:tr h="419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117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/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710822"/>
                  </a:ext>
                </a:extLst>
              </a:tr>
              <a:tr h="419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7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202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70454"/>
                  </a:ext>
                </a:extLst>
              </a:tr>
              <a:tr h="419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8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235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57189"/>
                  </a:ext>
                </a:extLst>
              </a:tr>
              <a:tr h="419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9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245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6384901"/>
                  </a:ext>
                </a:extLst>
              </a:tr>
              <a:tr h="4198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10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390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/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629154"/>
                  </a:ext>
                </a:extLst>
              </a:tr>
              <a:tr h="7434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 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 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10/10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107451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504E258-F741-A3E2-31D5-C65F9FDC9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81475"/>
              </p:ext>
            </p:extLst>
          </p:nvPr>
        </p:nvGraphicFramePr>
        <p:xfrm>
          <a:off x="5860000" y="2122083"/>
          <a:ext cx="4215600" cy="578203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728501">
                  <a:extLst>
                    <a:ext uri="{9D8B030D-6E8A-4147-A177-3AD203B41FA5}">
                      <a16:colId xmlns:a16="http://schemas.microsoft.com/office/drawing/2014/main" val="2871212119"/>
                    </a:ext>
                  </a:extLst>
                </a:gridCol>
                <a:gridCol w="1526005">
                  <a:extLst>
                    <a:ext uri="{9D8B030D-6E8A-4147-A177-3AD203B41FA5}">
                      <a16:colId xmlns:a16="http://schemas.microsoft.com/office/drawing/2014/main" val="1550102225"/>
                    </a:ext>
                  </a:extLst>
                </a:gridCol>
                <a:gridCol w="866684">
                  <a:extLst>
                    <a:ext uri="{9D8B030D-6E8A-4147-A177-3AD203B41FA5}">
                      <a16:colId xmlns:a16="http://schemas.microsoft.com/office/drawing/2014/main" val="1736918135"/>
                    </a:ext>
                  </a:extLst>
                </a:gridCol>
                <a:gridCol w="1094410">
                  <a:extLst>
                    <a:ext uri="{9D8B030D-6E8A-4147-A177-3AD203B41FA5}">
                      <a16:colId xmlns:a16="http://schemas.microsoft.com/office/drawing/2014/main" val="1602012286"/>
                    </a:ext>
                  </a:extLst>
                </a:gridCol>
              </a:tblGrid>
              <a:tr h="392802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Egg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167851"/>
                  </a:ext>
                </a:extLst>
              </a:tr>
              <a:tr h="392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No.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Picture No.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1st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2nd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2500355"/>
                  </a:ext>
                </a:extLst>
              </a:tr>
              <a:tr h="392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1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43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5925819"/>
                  </a:ext>
                </a:extLst>
              </a:tr>
              <a:tr h="392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2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46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6661366"/>
                  </a:ext>
                </a:extLst>
              </a:tr>
              <a:tr h="392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47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/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6484830"/>
                  </a:ext>
                </a:extLst>
              </a:tr>
              <a:tr h="392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4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50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4310556"/>
                  </a:ext>
                </a:extLst>
              </a:tr>
              <a:tr h="392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5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52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8935228"/>
                  </a:ext>
                </a:extLst>
              </a:tr>
              <a:tr h="392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72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9728250"/>
                  </a:ext>
                </a:extLst>
              </a:tr>
              <a:tr h="4581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7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121*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6927098"/>
                  </a:ext>
                </a:extLst>
              </a:tr>
              <a:tr h="392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8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358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5037032"/>
                  </a:ext>
                </a:extLst>
              </a:tr>
              <a:tr h="392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9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364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/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40302"/>
                  </a:ext>
                </a:extLst>
              </a:tr>
              <a:tr h="392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10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459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3963434"/>
                  </a:ext>
                </a:extLst>
              </a:tr>
              <a:tr h="8325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 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 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10/10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121110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BEE3769-9968-7D63-D45F-FB40F881D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840854"/>
              </p:ext>
            </p:extLst>
          </p:nvPr>
        </p:nvGraphicFramePr>
        <p:xfrm>
          <a:off x="10358313" y="2122083"/>
          <a:ext cx="4215600" cy="57419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8501">
                  <a:extLst>
                    <a:ext uri="{9D8B030D-6E8A-4147-A177-3AD203B41FA5}">
                      <a16:colId xmlns:a16="http://schemas.microsoft.com/office/drawing/2014/main" val="2708597308"/>
                    </a:ext>
                  </a:extLst>
                </a:gridCol>
                <a:gridCol w="1526005">
                  <a:extLst>
                    <a:ext uri="{9D8B030D-6E8A-4147-A177-3AD203B41FA5}">
                      <a16:colId xmlns:a16="http://schemas.microsoft.com/office/drawing/2014/main" val="3442052750"/>
                    </a:ext>
                  </a:extLst>
                </a:gridCol>
                <a:gridCol w="866684">
                  <a:extLst>
                    <a:ext uri="{9D8B030D-6E8A-4147-A177-3AD203B41FA5}">
                      <a16:colId xmlns:a16="http://schemas.microsoft.com/office/drawing/2014/main" val="3247449589"/>
                    </a:ext>
                  </a:extLst>
                </a:gridCol>
                <a:gridCol w="1094410">
                  <a:extLst>
                    <a:ext uri="{9D8B030D-6E8A-4147-A177-3AD203B41FA5}">
                      <a16:colId xmlns:a16="http://schemas.microsoft.com/office/drawing/2014/main" val="1517646235"/>
                    </a:ext>
                  </a:extLst>
                </a:gridCol>
              </a:tblGrid>
              <a:tr h="39743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Soy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398118"/>
                  </a:ext>
                </a:extLst>
              </a:tr>
              <a:tr h="3974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No.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effectLst/>
                        </a:rPr>
                        <a:t>Picture </a:t>
                      </a:r>
                      <a:r>
                        <a:rPr lang="en-US" altLang="zh-CN" sz="2000" dirty="0">
                          <a:effectLst/>
                        </a:rPr>
                        <a:t>No.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1st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2nd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2553433"/>
                  </a:ext>
                </a:extLst>
              </a:tr>
              <a:tr h="3974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2433491"/>
                  </a:ext>
                </a:extLst>
              </a:tr>
              <a:tr h="3974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effectLst/>
                        </a:rPr>
                        <a:t>6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619089"/>
                  </a:ext>
                </a:extLst>
              </a:tr>
              <a:tr h="3974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18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2877608"/>
                  </a:ext>
                </a:extLst>
              </a:tr>
              <a:tr h="3974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4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220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68656"/>
                  </a:ext>
                </a:extLst>
              </a:tr>
              <a:tr h="3974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237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6738977"/>
                  </a:ext>
                </a:extLst>
              </a:tr>
              <a:tr h="3974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277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effectLst/>
                        </a:rPr>
                        <a:t>/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2287141"/>
                  </a:ext>
                </a:extLst>
              </a:tr>
              <a:tr h="3974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effectLst/>
                        </a:rPr>
                        <a:t>293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3273788"/>
                  </a:ext>
                </a:extLst>
              </a:tr>
              <a:tr h="3974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8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 dirty="0">
                          <a:effectLst/>
                        </a:rPr>
                        <a:t>319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2110734"/>
                  </a:ext>
                </a:extLst>
              </a:tr>
              <a:tr h="3974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9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372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7506471"/>
                  </a:ext>
                </a:extLst>
              </a:tr>
              <a:tr h="3974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408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6087704"/>
                  </a:ext>
                </a:extLst>
              </a:tr>
              <a:tr h="8423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 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000">
                          <a:effectLst/>
                        </a:rPr>
                        <a:t>10/10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-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6157194"/>
                  </a:ext>
                </a:extLst>
              </a:tr>
            </a:tbl>
          </a:graphicData>
        </a:graphic>
      </p:graphicFrame>
      <p:sp>
        <p:nvSpPr>
          <p:cNvPr id="27" name="TextBox 2">
            <a:extLst>
              <a:ext uri="{FF2B5EF4-FFF2-40B4-BE49-F238E27FC236}">
                <a16:creationId xmlns:a16="http://schemas.microsoft.com/office/drawing/2014/main" id="{672105F0-4AA0-B859-1B4B-107F1ED4FD98}"/>
              </a:ext>
            </a:extLst>
          </p:cNvPr>
          <p:cNvSpPr txBox="1"/>
          <p:nvPr/>
        </p:nvSpPr>
        <p:spPr>
          <a:xfrm>
            <a:off x="1160807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Single Allergen Detection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ADE674-1634-CD31-7785-EBDA3AEA2E19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MY" sz="2400" spc="33" dirty="0">
                <a:solidFill>
                  <a:schemeClr val="bg1"/>
                </a:solidFill>
                <a:latin typeface="Josefin Sans"/>
              </a:rPr>
              <a:t>Chapter 6 System Evaluation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345751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">
            <a:extLst>
              <a:ext uri="{FF2B5EF4-FFF2-40B4-BE49-F238E27FC236}">
                <a16:creationId xmlns:a16="http://schemas.microsoft.com/office/drawing/2014/main" id="{880C7538-5D41-E23C-424B-9A0F245BD6D1}"/>
              </a:ext>
            </a:extLst>
          </p:cNvPr>
          <p:cNvSpPr/>
          <p:nvPr/>
        </p:nvSpPr>
        <p:spPr>
          <a:xfrm rot="6447390">
            <a:off x="-1205363" y="-1467866"/>
            <a:ext cx="5394593" cy="621418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5436229" y="7240497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5841544" y="8141951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367421" y="5386896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-912524" y="4583409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818795" y="7119130"/>
            <a:ext cx="694805" cy="528849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2CA298-5948-089F-F1BF-E21CB877B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240871"/>
              </p:ext>
            </p:extLst>
          </p:nvPr>
        </p:nvGraphicFramePr>
        <p:xfrm>
          <a:off x="907889" y="1730555"/>
          <a:ext cx="7888875" cy="576516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42358">
                  <a:extLst>
                    <a:ext uri="{9D8B030D-6E8A-4147-A177-3AD203B41FA5}">
                      <a16:colId xmlns:a16="http://schemas.microsoft.com/office/drawing/2014/main" val="1330245528"/>
                    </a:ext>
                  </a:extLst>
                </a:gridCol>
                <a:gridCol w="1348232">
                  <a:extLst>
                    <a:ext uri="{9D8B030D-6E8A-4147-A177-3AD203B41FA5}">
                      <a16:colId xmlns:a16="http://schemas.microsoft.com/office/drawing/2014/main" val="2127771459"/>
                    </a:ext>
                  </a:extLst>
                </a:gridCol>
                <a:gridCol w="725998">
                  <a:extLst>
                    <a:ext uri="{9D8B030D-6E8A-4147-A177-3AD203B41FA5}">
                      <a16:colId xmlns:a16="http://schemas.microsoft.com/office/drawing/2014/main" val="365826314"/>
                    </a:ext>
                  </a:extLst>
                </a:gridCol>
                <a:gridCol w="725998">
                  <a:extLst>
                    <a:ext uri="{9D8B030D-6E8A-4147-A177-3AD203B41FA5}">
                      <a16:colId xmlns:a16="http://schemas.microsoft.com/office/drawing/2014/main" val="547780486"/>
                    </a:ext>
                  </a:extLst>
                </a:gridCol>
                <a:gridCol w="4546289">
                  <a:extLst>
                    <a:ext uri="{9D8B030D-6E8A-4147-A177-3AD203B41FA5}">
                      <a16:colId xmlns:a16="http://schemas.microsoft.com/office/drawing/2014/main" val="1477698210"/>
                    </a:ext>
                  </a:extLst>
                </a:gridCol>
              </a:tblGrid>
              <a:tr h="343151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Tree Nut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08623"/>
                  </a:ext>
                </a:extLst>
              </a:tr>
              <a:tr h="343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No.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Picture No.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1st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2nd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Type of Allergen for Tree Nut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3404321"/>
                  </a:ext>
                </a:extLst>
              </a:tr>
              <a:tr h="343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182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Hazelnuts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4871122"/>
                  </a:ext>
                </a:extLst>
              </a:tr>
              <a:tr h="343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262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Tree nut, Almonds</a:t>
                      </a:r>
                      <a:r>
                        <a:rPr lang="zh-CN" sz="2000">
                          <a:effectLst/>
                        </a:rPr>
                        <a:t>，</a:t>
                      </a:r>
                      <a:r>
                        <a:rPr lang="en-MY" sz="2000">
                          <a:effectLst/>
                        </a:rPr>
                        <a:t>pecan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6306534"/>
                  </a:ext>
                </a:extLst>
              </a:tr>
              <a:tr h="343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263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Peanut, Milk, Soy, Tree Nut, Almonds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8236122"/>
                  </a:ext>
                </a:extLst>
              </a:tr>
              <a:tr h="343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4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266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Milk, Soy, Almonds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5826222"/>
                  </a:ext>
                </a:extLst>
              </a:tr>
              <a:tr h="343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275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Soy, Almond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2109412"/>
                  </a:ext>
                </a:extLst>
              </a:tr>
              <a:tr h="343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315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Wheat, Milk, hazelnuts, Almond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1963087"/>
                  </a:ext>
                </a:extLst>
              </a:tr>
              <a:tr h="343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317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Wheat, Soy, Milk, Hazelnut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6436479"/>
                  </a:ext>
                </a:extLst>
              </a:tr>
              <a:tr h="343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8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425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Wheat, Cashew nut, tree nut 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5527304"/>
                  </a:ext>
                </a:extLst>
              </a:tr>
              <a:tr h="343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9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450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Wheat, Cashew nut, Egg, Milk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5972850"/>
                  </a:ext>
                </a:extLst>
              </a:tr>
              <a:tr h="3431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491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Tree nut, Cashew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2541287"/>
                  </a:ext>
                </a:extLst>
              </a:tr>
              <a:tr h="7272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 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 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10/10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 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94481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62DA447-6562-F5BF-BFDD-4C2007BA9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48972"/>
              </p:ext>
            </p:extLst>
          </p:nvPr>
        </p:nvGraphicFramePr>
        <p:xfrm>
          <a:off x="9137418" y="2982767"/>
          <a:ext cx="7927492" cy="572429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572724">
                  <a:extLst>
                    <a:ext uri="{9D8B030D-6E8A-4147-A177-3AD203B41FA5}">
                      <a16:colId xmlns:a16="http://schemas.microsoft.com/office/drawing/2014/main" val="2341648193"/>
                    </a:ext>
                  </a:extLst>
                </a:gridCol>
                <a:gridCol w="1676710">
                  <a:extLst>
                    <a:ext uri="{9D8B030D-6E8A-4147-A177-3AD203B41FA5}">
                      <a16:colId xmlns:a16="http://schemas.microsoft.com/office/drawing/2014/main" val="1263851308"/>
                    </a:ext>
                  </a:extLst>
                </a:gridCol>
                <a:gridCol w="861013">
                  <a:extLst>
                    <a:ext uri="{9D8B030D-6E8A-4147-A177-3AD203B41FA5}">
                      <a16:colId xmlns:a16="http://schemas.microsoft.com/office/drawing/2014/main" val="2045083426"/>
                    </a:ext>
                  </a:extLst>
                </a:gridCol>
                <a:gridCol w="861013">
                  <a:extLst>
                    <a:ext uri="{9D8B030D-6E8A-4147-A177-3AD203B41FA5}">
                      <a16:colId xmlns:a16="http://schemas.microsoft.com/office/drawing/2014/main" val="2500744867"/>
                    </a:ext>
                  </a:extLst>
                </a:gridCol>
                <a:gridCol w="3956032">
                  <a:extLst>
                    <a:ext uri="{9D8B030D-6E8A-4147-A177-3AD203B41FA5}">
                      <a16:colId xmlns:a16="http://schemas.microsoft.com/office/drawing/2014/main" val="39489171"/>
                    </a:ext>
                  </a:extLst>
                </a:gridCol>
              </a:tblGrid>
              <a:tr h="440330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Shellfish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933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No.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Picture No.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1st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2nd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Type of Allergen for Shellfish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0990289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115*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Fish, Crab, Soybean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0653906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2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119*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Fish, Soybean, Shrimp, Crab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5120836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3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122*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Prawn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0609470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4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124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Squid, Abalone, Soy Sauce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1267271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126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Scallop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2648519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127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Scallop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823133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7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194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Oysters, Wheat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0459987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8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195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Oysters, Wheat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9284055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9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196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Soybean, Wheat, Oysters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3740828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198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/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Wheat, Scallop, Oysters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0172844"/>
                  </a:ext>
                </a:extLst>
              </a:tr>
              <a:tr h="440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 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 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10/10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>
                          <a:effectLst/>
                        </a:rPr>
                        <a:t>-</a:t>
                      </a:r>
                      <a:endParaRPr lang="en-MY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MY" sz="2000" dirty="0">
                          <a:effectLst/>
                        </a:rPr>
                        <a:t> </a:t>
                      </a:r>
                      <a:endParaRPr lang="en-MY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9243438"/>
                  </a:ext>
                </a:extLst>
              </a:tr>
            </a:tbl>
          </a:graphicData>
        </a:graphic>
      </p:graphicFrame>
      <p:sp>
        <p:nvSpPr>
          <p:cNvPr id="27" name="TextBox 2">
            <a:extLst>
              <a:ext uri="{FF2B5EF4-FFF2-40B4-BE49-F238E27FC236}">
                <a16:creationId xmlns:a16="http://schemas.microsoft.com/office/drawing/2014/main" id="{31BAB3EE-E527-AFE6-C4C5-15B262F497B1}"/>
              </a:ext>
            </a:extLst>
          </p:cNvPr>
          <p:cNvSpPr txBox="1"/>
          <p:nvPr/>
        </p:nvSpPr>
        <p:spPr>
          <a:xfrm>
            <a:off x="1160807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Single Allergen Detection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627F92-BAC1-4F17-61B7-2F87051DD750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MY" sz="2400" spc="33" dirty="0">
                <a:solidFill>
                  <a:schemeClr val="bg1"/>
                </a:solidFill>
                <a:latin typeface="Josefin Sans"/>
              </a:rPr>
              <a:t>Chapter 6 System Evaluation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288912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>
            <a:extLst>
              <a:ext uri="{FF2B5EF4-FFF2-40B4-BE49-F238E27FC236}">
                <a16:creationId xmlns:a16="http://schemas.microsoft.com/office/drawing/2014/main" id="{06B80C15-120D-E519-155C-22B55357BB8C}"/>
              </a:ext>
            </a:extLst>
          </p:cNvPr>
          <p:cNvSpPr/>
          <p:nvPr/>
        </p:nvSpPr>
        <p:spPr>
          <a:xfrm rot="6447390">
            <a:off x="-1205363" y="-1467866"/>
            <a:ext cx="5394593" cy="621418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5436229" y="7240497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5841544" y="8141951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367421" y="5386896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-912524" y="4583409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818795" y="7119130"/>
            <a:ext cx="694805" cy="528849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9573A896-D5CF-EEBF-9F98-C789E5F2DB83}"/>
              </a:ext>
            </a:extLst>
          </p:cNvPr>
          <p:cNvSpPr txBox="1"/>
          <p:nvPr/>
        </p:nvSpPr>
        <p:spPr>
          <a:xfrm>
            <a:off x="1160807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Multi-Allergen Detection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BC3F6C6-0DBC-9E69-AE54-59137E5D3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71492"/>
              </p:ext>
            </p:extLst>
          </p:nvPr>
        </p:nvGraphicFramePr>
        <p:xfrm>
          <a:off x="3657158" y="1293951"/>
          <a:ext cx="9721038" cy="881938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104072">
                  <a:extLst>
                    <a:ext uri="{9D8B030D-6E8A-4147-A177-3AD203B41FA5}">
                      <a16:colId xmlns:a16="http://schemas.microsoft.com/office/drawing/2014/main" val="3171374734"/>
                    </a:ext>
                  </a:extLst>
                </a:gridCol>
                <a:gridCol w="1666523">
                  <a:extLst>
                    <a:ext uri="{9D8B030D-6E8A-4147-A177-3AD203B41FA5}">
                      <a16:colId xmlns:a16="http://schemas.microsoft.com/office/drawing/2014/main" val="1961265112"/>
                    </a:ext>
                  </a:extLst>
                </a:gridCol>
                <a:gridCol w="1128027">
                  <a:extLst>
                    <a:ext uri="{9D8B030D-6E8A-4147-A177-3AD203B41FA5}">
                      <a16:colId xmlns:a16="http://schemas.microsoft.com/office/drawing/2014/main" val="2180047466"/>
                    </a:ext>
                  </a:extLst>
                </a:gridCol>
                <a:gridCol w="1406128">
                  <a:extLst>
                    <a:ext uri="{9D8B030D-6E8A-4147-A177-3AD203B41FA5}">
                      <a16:colId xmlns:a16="http://schemas.microsoft.com/office/drawing/2014/main" val="2957827468"/>
                    </a:ext>
                  </a:extLst>
                </a:gridCol>
                <a:gridCol w="1093656">
                  <a:extLst>
                    <a:ext uri="{9D8B030D-6E8A-4147-A177-3AD203B41FA5}">
                      <a16:colId xmlns:a16="http://schemas.microsoft.com/office/drawing/2014/main" val="3842028093"/>
                    </a:ext>
                  </a:extLst>
                </a:gridCol>
                <a:gridCol w="1093656">
                  <a:extLst>
                    <a:ext uri="{9D8B030D-6E8A-4147-A177-3AD203B41FA5}">
                      <a16:colId xmlns:a16="http://schemas.microsoft.com/office/drawing/2014/main" val="2797700831"/>
                    </a:ext>
                  </a:extLst>
                </a:gridCol>
                <a:gridCol w="1114488">
                  <a:extLst>
                    <a:ext uri="{9D8B030D-6E8A-4147-A177-3AD203B41FA5}">
                      <a16:colId xmlns:a16="http://schemas.microsoft.com/office/drawing/2014/main" val="4017342941"/>
                    </a:ext>
                  </a:extLst>
                </a:gridCol>
                <a:gridCol w="1114488">
                  <a:extLst>
                    <a:ext uri="{9D8B030D-6E8A-4147-A177-3AD203B41FA5}">
                      <a16:colId xmlns:a16="http://schemas.microsoft.com/office/drawing/2014/main" val="2052833374"/>
                    </a:ext>
                  </a:extLst>
                </a:gridCol>
              </a:tblGrid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No.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Picture No.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 allergen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1st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2nd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75333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Egg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2739755817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39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2329016341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51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 Sauce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725003100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4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58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Egg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Soya 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4278232386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74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Wheat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/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3249290338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76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2976067561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7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97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556012629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8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98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1258147965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9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157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 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759730000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10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164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Egg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2938012226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11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260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Milk 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Tree Nuts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/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2552280588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12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273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4003771089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274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2493933754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14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294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 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/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2185640317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15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295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 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1651087062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296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 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1805675030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17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313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Soya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3678363926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18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320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Wheat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3688121002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19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325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Egg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1159213544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20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FF0000"/>
                          </a:solidFill>
                          <a:effectLst/>
                        </a:rPr>
                        <a:t>366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FF0000"/>
                          </a:solidFill>
                          <a:effectLst/>
                        </a:rPr>
                        <a:t>Milk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solidFill>
                            <a:srgbClr val="FF0000"/>
                          </a:solidFill>
                          <a:effectLst/>
                        </a:rPr>
                        <a:t>Wheat</a:t>
                      </a:r>
                      <a:endParaRPr lang="en-MY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2959219670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21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462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/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2390805085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22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485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Soya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/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1139335870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493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/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/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3192709743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24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496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/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601262882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498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/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4085285855"/>
                  </a:ext>
                </a:extLst>
              </a:tr>
              <a:tr h="2709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 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 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 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 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25/25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>
                          <a:effectLst/>
                        </a:rPr>
                        <a:t>24/25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25/25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600" dirty="0">
                          <a:effectLst/>
                        </a:rPr>
                        <a:t>25/25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17" marR="47617" marT="0" marB="0" anchor="ctr"/>
                </a:tc>
                <a:extLst>
                  <a:ext uri="{0D108BD9-81ED-4DB2-BD59-A6C34878D82A}">
                    <a16:rowId xmlns:a16="http://schemas.microsoft.com/office/drawing/2014/main" val="175788162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6084F35-4D20-B573-B510-68ADC4B3B4C8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MY" sz="2400" spc="33" dirty="0">
                <a:solidFill>
                  <a:schemeClr val="bg1"/>
                </a:solidFill>
                <a:latin typeface="Josefin Sans"/>
              </a:rPr>
              <a:t>Chapter 6 System Evaluation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316851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5280DAC1-6E44-C023-E6A7-670A429C299B}"/>
              </a:ext>
            </a:extLst>
          </p:cNvPr>
          <p:cNvSpPr/>
          <p:nvPr/>
        </p:nvSpPr>
        <p:spPr>
          <a:xfrm rot="6447390">
            <a:off x="-1205363" y="-1467866"/>
            <a:ext cx="5394593" cy="621418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5436229" y="7240497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5841544" y="8141951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367421" y="5386896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-912524" y="4583409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818795" y="7119130"/>
            <a:ext cx="694805" cy="528849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9573A896-D5CF-EEBF-9F98-C789E5F2DB83}"/>
              </a:ext>
            </a:extLst>
          </p:cNvPr>
          <p:cNvSpPr txBox="1"/>
          <p:nvPr/>
        </p:nvSpPr>
        <p:spPr>
          <a:xfrm>
            <a:off x="1160807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Multi-Allergen Detection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B4D92C-F78A-718B-65D8-821C1B517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27153"/>
              </p:ext>
            </p:extLst>
          </p:nvPr>
        </p:nvGraphicFramePr>
        <p:xfrm>
          <a:off x="3370934" y="1017693"/>
          <a:ext cx="10559513" cy="899232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708845">
                  <a:extLst>
                    <a:ext uri="{9D8B030D-6E8A-4147-A177-3AD203B41FA5}">
                      <a16:colId xmlns:a16="http://schemas.microsoft.com/office/drawing/2014/main" val="2555923272"/>
                    </a:ext>
                  </a:extLst>
                </a:gridCol>
                <a:gridCol w="1638566">
                  <a:extLst>
                    <a:ext uri="{9D8B030D-6E8A-4147-A177-3AD203B41FA5}">
                      <a16:colId xmlns:a16="http://schemas.microsoft.com/office/drawing/2014/main" val="1597887000"/>
                    </a:ext>
                  </a:extLst>
                </a:gridCol>
                <a:gridCol w="1090560">
                  <a:extLst>
                    <a:ext uri="{9D8B030D-6E8A-4147-A177-3AD203B41FA5}">
                      <a16:colId xmlns:a16="http://schemas.microsoft.com/office/drawing/2014/main" val="2975796466"/>
                    </a:ext>
                  </a:extLst>
                </a:gridCol>
                <a:gridCol w="1090560">
                  <a:extLst>
                    <a:ext uri="{9D8B030D-6E8A-4147-A177-3AD203B41FA5}">
                      <a16:colId xmlns:a16="http://schemas.microsoft.com/office/drawing/2014/main" val="1416053814"/>
                    </a:ext>
                  </a:extLst>
                </a:gridCol>
                <a:gridCol w="1090560">
                  <a:extLst>
                    <a:ext uri="{9D8B030D-6E8A-4147-A177-3AD203B41FA5}">
                      <a16:colId xmlns:a16="http://schemas.microsoft.com/office/drawing/2014/main" val="3372990324"/>
                    </a:ext>
                  </a:extLst>
                </a:gridCol>
                <a:gridCol w="740950">
                  <a:extLst>
                    <a:ext uri="{9D8B030D-6E8A-4147-A177-3AD203B41FA5}">
                      <a16:colId xmlns:a16="http://schemas.microsoft.com/office/drawing/2014/main" val="243322947"/>
                    </a:ext>
                  </a:extLst>
                </a:gridCol>
                <a:gridCol w="1090560">
                  <a:extLst>
                    <a:ext uri="{9D8B030D-6E8A-4147-A177-3AD203B41FA5}">
                      <a16:colId xmlns:a16="http://schemas.microsoft.com/office/drawing/2014/main" val="2402213323"/>
                    </a:ext>
                  </a:extLst>
                </a:gridCol>
                <a:gridCol w="752509">
                  <a:extLst>
                    <a:ext uri="{9D8B030D-6E8A-4147-A177-3AD203B41FA5}">
                      <a16:colId xmlns:a16="http://schemas.microsoft.com/office/drawing/2014/main" val="1453825892"/>
                    </a:ext>
                  </a:extLst>
                </a:gridCol>
                <a:gridCol w="740950">
                  <a:extLst>
                    <a:ext uri="{9D8B030D-6E8A-4147-A177-3AD203B41FA5}">
                      <a16:colId xmlns:a16="http://schemas.microsoft.com/office/drawing/2014/main" val="444860078"/>
                    </a:ext>
                  </a:extLst>
                </a:gridCol>
                <a:gridCol w="740950">
                  <a:extLst>
                    <a:ext uri="{9D8B030D-6E8A-4147-A177-3AD203B41FA5}">
                      <a16:colId xmlns:a16="http://schemas.microsoft.com/office/drawing/2014/main" val="2807815717"/>
                    </a:ext>
                  </a:extLst>
                </a:gridCol>
                <a:gridCol w="874503">
                  <a:extLst>
                    <a:ext uri="{9D8B030D-6E8A-4147-A177-3AD203B41FA5}">
                      <a16:colId xmlns:a16="http://schemas.microsoft.com/office/drawing/2014/main" val="3267366624"/>
                    </a:ext>
                  </a:extLst>
                </a:gridCol>
              </a:tblGrid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No.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Picture No.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3 allergens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1st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2nd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2528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66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Fish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4225968453"/>
                  </a:ext>
                </a:extLst>
              </a:tr>
              <a:tr h="5073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106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4114947732"/>
                  </a:ext>
                </a:extLst>
              </a:tr>
              <a:tr h="5073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108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Fish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615226183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4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dirty="0">
                          <a:effectLst/>
                        </a:rPr>
                        <a:t>161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dirty="0">
                          <a:effectLst/>
                        </a:rPr>
                        <a:t>Egg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3128305915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162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Egg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1203510074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163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Egg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3193088355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7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207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Soya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3765035117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8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208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Egg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194640453"/>
                  </a:ext>
                </a:extLst>
              </a:tr>
              <a:tr h="5073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9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229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Wheat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Soybean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Milk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109633909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10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231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Milk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Egg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gluten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061414283"/>
                  </a:ext>
                </a:extLst>
              </a:tr>
              <a:tr h="5073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11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236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Egg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831095287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12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249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Soya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Fish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906312829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268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413101592"/>
                  </a:ext>
                </a:extLst>
              </a:tr>
              <a:tr h="5073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14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303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97053130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305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Soya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351742137"/>
                  </a:ext>
                </a:extLst>
              </a:tr>
              <a:tr h="5073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306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687923579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17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310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Wheat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Milk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Soya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dirty="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endParaRPr lang="en-MY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3205623748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18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311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353353878"/>
                  </a:ext>
                </a:extLst>
              </a:tr>
              <a:tr h="5073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19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312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714140950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20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316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Soya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3202889493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21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383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1976223012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22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410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Egg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864418551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423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peanut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soybean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320822406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24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454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Soy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1844496641"/>
                  </a:ext>
                </a:extLst>
              </a:tr>
              <a:tr h="2596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458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Wheat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Egg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Milk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/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202284208"/>
                  </a:ext>
                </a:extLst>
              </a:tr>
              <a:tr h="5073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25/25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23/25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24/25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25/25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>
                          <a:effectLst/>
                        </a:rPr>
                        <a:t>24/25</a:t>
                      </a:r>
                      <a:endParaRPr lang="en-MY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dirty="0">
                          <a:effectLst/>
                        </a:rPr>
                        <a:t>25/25</a:t>
                      </a:r>
                      <a:endParaRPr lang="en-MY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06" marR="4806" marT="4806" marB="0" anchor="ctr"/>
                </a:tc>
                <a:extLst>
                  <a:ext uri="{0D108BD9-81ED-4DB2-BD59-A6C34878D82A}">
                    <a16:rowId xmlns:a16="http://schemas.microsoft.com/office/drawing/2014/main" val="396069887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A0BEBEE-D02C-BA64-BE68-D455395BFE23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MY" sz="2400" spc="33" dirty="0">
                <a:solidFill>
                  <a:schemeClr val="bg1"/>
                </a:solidFill>
                <a:latin typeface="Josefin Sans"/>
              </a:rPr>
              <a:t>Chapter 6 System Evaluation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964454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252684A0-53AF-C8BC-C272-100139E8F6CD}"/>
              </a:ext>
            </a:extLst>
          </p:cNvPr>
          <p:cNvSpPr/>
          <p:nvPr/>
        </p:nvSpPr>
        <p:spPr>
          <a:xfrm rot="6447390">
            <a:off x="-1205363" y="-1467866"/>
            <a:ext cx="5394593" cy="621418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5436229" y="7240497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5841544" y="8141951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367421" y="5386896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-912524" y="4583409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818795" y="7119130"/>
            <a:ext cx="694805" cy="528849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7F44F5C3-0E3E-E3FA-AA86-5283EA86434B}"/>
              </a:ext>
            </a:extLst>
          </p:cNvPr>
          <p:cNvSpPr txBox="1"/>
          <p:nvPr/>
        </p:nvSpPr>
        <p:spPr>
          <a:xfrm>
            <a:off x="-58393" y="-8030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Project Challenges</a:t>
            </a:r>
          </a:p>
        </p:txBody>
      </p:sp>
      <p:sp>
        <p:nvSpPr>
          <p:cNvPr id="27" name="TextBox 30">
            <a:extLst>
              <a:ext uri="{FF2B5EF4-FFF2-40B4-BE49-F238E27FC236}">
                <a16:creationId xmlns:a16="http://schemas.microsoft.com/office/drawing/2014/main" id="{63514177-9CAF-53E3-30F0-E04BDDAEB1A6}"/>
              </a:ext>
            </a:extLst>
          </p:cNvPr>
          <p:cNvSpPr txBox="1"/>
          <p:nvPr/>
        </p:nvSpPr>
        <p:spPr>
          <a:xfrm>
            <a:off x="1717720" y="1746776"/>
            <a:ext cx="14772087" cy="1723549"/>
          </a:xfrm>
          <a:prstGeom prst="rect">
            <a:avLst/>
          </a:prstGeom>
        </p:spPr>
        <p:txBody>
          <a:bodyPr wrap="square" lIns="0" tIns="0" rIns="0" bIns="0" numCol="2" rtlCol="0" anchor="t">
            <a:spAutoFit/>
          </a:bodyPr>
          <a:lstStyle/>
          <a:p>
            <a:r>
              <a:rPr lang="en-MY" sz="2800" b="1" u="sng" spc="33" dirty="0">
                <a:solidFill>
                  <a:srgbClr val="00806C"/>
                </a:solidFill>
                <a:latin typeface="Josefin Sans"/>
              </a:rPr>
              <a:t>1</a:t>
            </a:r>
            <a:r>
              <a:rPr lang="ja-JP" altLang="en-US" sz="2800" b="1" u="sng" dirty="0">
                <a:solidFill>
                  <a:srgbClr val="00806C"/>
                </a:solidFill>
                <a:latin typeface="Josefin Sans" pitchFamily="2" charset="0"/>
              </a:rPr>
              <a:t>. </a:t>
            </a:r>
            <a:r>
              <a:rPr lang="en-MY" altLang="ja-JP" sz="2800" b="1" u="sng" dirty="0">
                <a:solidFill>
                  <a:srgbClr val="00806C"/>
                </a:solidFill>
                <a:latin typeface="Josefin Sans" pitchFamily="2" charset="0"/>
              </a:rPr>
              <a:t>Different Names for the Same Allergen</a:t>
            </a:r>
            <a:endParaRPr lang="ja-JP" altLang="en-US" sz="2800" dirty="0">
              <a:solidFill>
                <a:srgbClr val="00806C"/>
              </a:solidFill>
              <a:latin typeface="Josefin Sans" pitchFamily="2" charset="0"/>
            </a:endParaRPr>
          </a:p>
          <a:p>
            <a:endParaRPr lang="ja-JP" altLang="en-US" sz="2800" dirty="0">
              <a:solidFill>
                <a:srgbClr val="00806C"/>
              </a:solidFill>
              <a:latin typeface="Josefin Sans" pitchFamily="2" charset="0"/>
            </a:endParaRPr>
          </a:p>
          <a:p>
            <a:endParaRPr lang="en-MY" altLang="ja-JP" sz="2800" b="1" u="sng" dirty="0">
              <a:solidFill>
                <a:srgbClr val="00806C"/>
              </a:solidFill>
              <a:latin typeface="Josefin Sans" pitchFamily="2" charset="0"/>
            </a:endParaRPr>
          </a:p>
          <a:p>
            <a:endParaRPr lang="en-MY" altLang="ja-JP" sz="2800" b="1" u="sng" dirty="0">
              <a:solidFill>
                <a:srgbClr val="00806C"/>
              </a:solidFill>
              <a:latin typeface="Josefin Sans" pitchFamily="2" charset="0"/>
            </a:endParaRPr>
          </a:p>
          <a:p>
            <a:r>
              <a:rPr lang="ja-JP" altLang="en-US" sz="2800" b="1" dirty="0">
                <a:solidFill>
                  <a:srgbClr val="00806C"/>
                </a:solidFill>
                <a:latin typeface="Josefin Sans" pitchFamily="2" charset="0"/>
              </a:rPr>
              <a:t>     </a:t>
            </a:r>
            <a:r>
              <a:rPr lang="ja-JP" altLang="en-US" sz="2800" b="1" u="sng" dirty="0">
                <a:solidFill>
                  <a:srgbClr val="00806C"/>
                </a:solidFill>
                <a:latin typeface="Josefin Sans" pitchFamily="2" charset="0"/>
              </a:rPr>
              <a:t>2. Multiple Types of Allergen Groups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spc="33" dirty="0">
              <a:solidFill>
                <a:srgbClr val="00806C"/>
              </a:solidFill>
              <a:latin typeface="Josefin Sans"/>
            </a:endParaRPr>
          </a:p>
        </p:txBody>
      </p:sp>
      <p:pic>
        <p:nvPicPr>
          <p:cNvPr id="28" name="Picture 27" descr="A box of pretzel stick with text&#10;&#10;Description automatically generated">
            <a:extLst>
              <a:ext uri="{FF2B5EF4-FFF2-40B4-BE49-F238E27FC236}">
                <a16:creationId xmlns:a16="http://schemas.microsoft.com/office/drawing/2014/main" id="{F1C0A95B-6CA7-1ABF-589B-C3DF39B65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" t="36680" r="3680" b="31233"/>
          <a:stretch/>
        </p:blipFill>
        <p:spPr>
          <a:xfrm>
            <a:off x="8237127" y="2489740"/>
            <a:ext cx="7473078" cy="35140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376B3E8-69AD-F3B6-9B69-F50B016010B5}"/>
              </a:ext>
            </a:extLst>
          </p:cNvPr>
          <p:cNvSpPr/>
          <p:nvPr/>
        </p:nvSpPr>
        <p:spPr>
          <a:xfrm>
            <a:off x="9220200" y="3272001"/>
            <a:ext cx="1066800" cy="31618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5EB4EE-6105-D461-8B8B-B13267A29FAC}"/>
              </a:ext>
            </a:extLst>
          </p:cNvPr>
          <p:cNvSpPr/>
          <p:nvPr/>
        </p:nvSpPr>
        <p:spPr>
          <a:xfrm>
            <a:off x="10134600" y="4131766"/>
            <a:ext cx="914400" cy="31618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0C29E88-F609-60D6-63D3-7FD6C6594DAC}"/>
              </a:ext>
            </a:extLst>
          </p:cNvPr>
          <p:cNvSpPr/>
          <p:nvPr/>
        </p:nvSpPr>
        <p:spPr>
          <a:xfrm>
            <a:off x="10534186" y="4310902"/>
            <a:ext cx="1308255" cy="4247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37" name="Picture 36" descr="A plastic bag with information&#10;&#10;Description automatically generated">
            <a:extLst>
              <a:ext uri="{FF2B5EF4-FFF2-40B4-BE49-F238E27FC236}">
                <a16:creationId xmlns:a16="http://schemas.microsoft.com/office/drawing/2014/main" id="{A2BCAF00-B374-6BD6-FB4D-4BD816FE57C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10" r="9633" b="26740"/>
          <a:stretch/>
        </p:blipFill>
        <p:spPr>
          <a:xfrm>
            <a:off x="7975855" y="6786051"/>
            <a:ext cx="8428212" cy="232383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42FCAC8B-8D12-C435-453E-CEFD01BA774A}"/>
              </a:ext>
            </a:extLst>
          </p:cNvPr>
          <p:cNvSpPr/>
          <p:nvPr/>
        </p:nvSpPr>
        <p:spPr>
          <a:xfrm>
            <a:off x="10901781" y="6867176"/>
            <a:ext cx="1308255" cy="4247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766DCF-0E45-C792-73A5-367DB44A8E43}"/>
              </a:ext>
            </a:extLst>
          </p:cNvPr>
          <p:cNvSpPr/>
          <p:nvPr/>
        </p:nvSpPr>
        <p:spPr>
          <a:xfrm>
            <a:off x="14204939" y="7774437"/>
            <a:ext cx="1308255" cy="4247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633D88A-F6CE-F8C9-670C-08E2CD04F0AF}"/>
              </a:ext>
            </a:extLst>
          </p:cNvPr>
          <p:cNvSpPr/>
          <p:nvPr/>
        </p:nvSpPr>
        <p:spPr>
          <a:xfrm>
            <a:off x="9294897" y="7774437"/>
            <a:ext cx="1308255" cy="4247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A4E0E3-672B-BD24-9059-A8BE1070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34" y="1813405"/>
            <a:ext cx="3971152" cy="37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30">
            <a:extLst>
              <a:ext uri="{FF2B5EF4-FFF2-40B4-BE49-F238E27FC236}">
                <a16:creationId xmlns:a16="http://schemas.microsoft.com/office/drawing/2014/main" id="{ED085265-879D-31B1-9AA9-C40BA2600D8B}"/>
              </a:ext>
            </a:extLst>
          </p:cNvPr>
          <p:cNvSpPr txBox="1"/>
          <p:nvPr/>
        </p:nvSpPr>
        <p:spPr>
          <a:xfrm>
            <a:off x="1337941" y="2841228"/>
            <a:ext cx="4190369" cy="861774"/>
          </a:xfrm>
          <a:prstGeom prst="rect">
            <a:avLst/>
          </a:prstGeom>
        </p:spPr>
        <p:txBody>
          <a:bodyPr wrap="square" lIns="0" tIns="0" rIns="0" bIns="0" numCol="2" rtlCol="0" anchor="t">
            <a:spAutoFit/>
          </a:bodyPr>
          <a:lstStyle/>
          <a:p>
            <a:r>
              <a:rPr lang="en-MY" altLang="ja-JP" sz="2800" b="1" spc="33" dirty="0">
                <a:solidFill>
                  <a:srgbClr val="00806C"/>
                </a:solidFill>
                <a:latin typeface="Josefin Sans"/>
              </a:rPr>
              <a:t>Egg White / Albumen</a:t>
            </a:r>
            <a:endParaRPr lang="ja-JP" altLang="en-US" sz="2800" dirty="0">
              <a:solidFill>
                <a:srgbClr val="00806C"/>
              </a:solidFill>
              <a:latin typeface="Josefin San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486CCF-A407-6EA0-748C-EC30F006CBB4}"/>
              </a:ext>
            </a:extLst>
          </p:cNvPr>
          <p:cNvSpPr txBox="1"/>
          <p:nvPr/>
        </p:nvSpPr>
        <p:spPr>
          <a:xfrm>
            <a:off x="4573613" y="5202793"/>
            <a:ext cx="3937564" cy="444251"/>
          </a:xfrm>
          <a:prstGeom prst="rect">
            <a:avLst/>
          </a:prstGeom>
        </p:spPr>
        <p:txBody>
          <a:bodyPr wrap="square" lIns="0" tIns="0" rIns="0" bIns="0" numCol="2" rtlCol="0" anchor="t">
            <a:spAutoFit/>
          </a:bodyPr>
          <a:lstStyle/>
          <a:p>
            <a:r>
              <a:rPr lang="en-MY" altLang="ja-JP" sz="2800" b="1" spc="33" dirty="0">
                <a:solidFill>
                  <a:srgbClr val="00806C"/>
                </a:solidFill>
                <a:latin typeface="Josefin Sans"/>
              </a:rPr>
              <a:t>Egg Yolk / Yolk</a:t>
            </a:r>
            <a:endParaRPr lang="ja-JP" altLang="en-US" sz="2800" dirty="0">
              <a:solidFill>
                <a:srgbClr val="00806C"/>
              </a:solidFill>
              <a:latin typeface="Josefin Sans" pitchFamily="2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CA2C19-2BEB-BEF8-EE29-52F23A6867C1}"/>
              </a:ext>
            </a:extLst>
          </p:cNvPr>
          <p:cNvCxnSpPr>
            <a:cxnSpLocks/>
          </p:cNvCxnSpPr>
          <p:nvPr/>
        </p:nvCxnSpPr>
        <p:spPr>
          <a:xfrm flipH="1" flipV="1">
            <a:off x="3280236" y="3329251"/>
            <a:ext cx="1039956" cy="821338"/>
          </a:xfrm>
          <a:prstGeom prst="straightConnector1">
            <a:avLst/>
          </a:prstGeom>
          <a:ln w="76200">
            <a:solidFill>
              <a:srgbClr val="005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AAE88B-7C3A-C34E-A6F4-DC31DA6260AE}"/>
              </a:ext>
            </a:extLst>
          </p:cNvPr>
          <p:cNvCxnSpPr>
            <a:cxnSpLocks/>
          </p:cNvCxnSpPr>
          <p:nvPr/>
        </p:nvCxnSpPr>
        <p:spPr>
          <a:xfrm>
            <a:off x="5246763" y="4398764"/>
            <a:ext cx="929055" cy="610340"/>
          </a:xfrm>
          <a:prstGeom prst="straightConnector1">
            <a:avLst/>
          </a:prstGeom>
          <a:ln w="76200">
            <a:solidFill>
              <a:srgbClr val="005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B52E7B-272F-67B2-138D-1751A4B9C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528" y="5997129"/>
            <a:ext cx="454342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6B5F99B-B96C-54EC-2A27-445BAC72D4E8}"/>
              </a:ext>
            </a:extLst>
          </p:cNvPr>
          <p:cNvSpPr txBox="1"/>
          <p:nvPr/>
        </p:nvSpPr>
        <p:spPr>
          <a:xfrm>
            <a:off x="6572130" y="6447005"/>
            <a:ext cx="3937564" cy="430887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r>
              <a:rPr lang="en-MY" altLang="ja-JP" sz="2800" b="1" spc="33" dirty="0">
                <a:solidFill>
                  <a:srgbClr val="00806C"/>
                </a:solidFill>
                <a:latin typeface="Josefin Sans"/>
              </a:rPr>
              <a:t>Milk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8072E1C-A89C-F01B-A5E1-449E0BE09F0B}"/>
              </a:ext>
            </a:extLst>
          </p:cNvPr>
          <p:cNvCxnSpPr>
            <a:cxnSpLocks/>
          </p:cNvCxnSpPr>
          <p:nvPr/>
        </p:nvCxnSpPr>
        <p:spPr>
          <a:xfrm>
            <a:off x="4655086" y="6545170"/>
            <a:ext cx="1743563" cy="54033"/>
          </a:xfrm>
          <a:prstGeom prst="straightConnector1">
            <a:avLst/>
          </a:prstGeom>
          <a:ln w="76200">
            <a:solidFill>
              <a:srgbClr val="005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D3BB0A-4CD6-7345-BB7B-4FFD8CC2A744}"/>
              </a:ext>
            </a:extLst>
          </p:cNvPr>
          <p:cNvCxnSpPr>
            <a:cxnSpLocks/>
          </p:cNvCxnSpPr>
          <p:nvPr/>
        </p:nvCxnSpPr>
        <p:spPr>
          <a:xfrm>
            <a:off x="4624234" y="8601441"/>
            <a:ext cx="992483" cy="815163"/>
          </a:xfrm>
          <a:prstGeom prst="straightConnector1">
            <a:avLst/>
          </a:prstGeom>
          <a:ln w="76200">
            <a:solidFill>
              <a:srgbClr val="005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EE36ED-0376-B18F-7050-FECBFDA779B4}"/>
              </a:ext>
            </a:extLst>
          </p:cNvPr>
          <p:cNvCxnSpPr>
            <a:cxnSpLocks/>
          </p:cNvCxnSpPr>
          <p:nvPr/>
        </p:nvCxnSpPr>
        <p:spPr>
          <a:xfrm>
            <a:off x="5085679" y="7979771"/>
            <a:ext cx="1256651" cy="301327"/>
          </a:xfrm>
          <a:prstGeom prst="straightConnector1">
            <a:avLst/>
          </a:prstGeom>
          <a:ln w="76200">
            <a:solidFill>
              <a:srgbClr val="005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38A1445-FE4B-E2E7-12DA-ABDB0DBC0419}"/>
              </a:ext>
            </a:extLst>
          </p:cNvPr>
          <p:cNvSpPr txBox="1"/>
          <p:nvPr/>
        </p:nvSpPr>
        <p:spPr>
          <a:xfrm>
            <a:off x="667982" y="8323145"/>
            <a:ext cx="3937564" cy="444251"/>
          </a:xfrm>
          <a:prstGeom prst="rect">
            <a:avLst/>
          </a:prstGeom>
        </p:spPr>
        <p:txBody>
          <a:bodyPr wrap="square" lIns="0" tIns="0" rIns="0" bIns="0" numCol="2" rtlCol="0" anchor="t">
            <a:spAutoFit/>
          </a:bodyPr>
          <a:lstStyle/>
          <a:p>
            <a:r>
              <a:rPr lang="en-MY" altLang="ja-JP" sz="2800" b="1" spc="33" dirty="0">
                <a:solidFill>
                  <a:srgbClr val="00806C"/>
                </a:solidFill>
                <a:latin typeface="Josefin Sans"/>
              </a:rPr>
              <a:t>Cheese</a:t>
            </a:r>
            <a:endParaRPr lang="ja-JP" altLang="en-US" sz="2800" dirty="0">
              <a:solidFill>
                <a:srgbClr val="00806C"/>
              </a:solidFill>
              <a:latin typeface="Josefin Sans" pitchFamily="2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46F2160-5435-74DC-5AA2-701A0DCAF134}"/>
              </a:ext>
            </a:extLst>
          </p:cNvPr>
          <p:cNvCxnSpPr>
            <a:cxnSpLocks/>
          </p:cNvCxnSpPr>
          <p:nvPr/>
        </p:nvCxnSpPr>
        <p:spPr>
          <a:xfrm flipH="1">
            <a:off x="2004655" y="8152906"/>
            <a:ext cx="718294" cy="341081"/>
          </a:xfrm>
          <a:prstGeom prst="straightConnector1">
            <a:avLst/>
          </a:prstGeom>
          <a:ln w="76200">
            <a:solidFill>
              <a:srgbClr val="005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031EEE-4CDF-C573-A343-7B7EFFEDE479}"/>
              </a:ext>
            </a:extLst>
          </p:cNvPr>
          <p:cNvCxnSpPr>
            <a:cxnSpLocks/>
          </p:cNvCxnSpPr>
          <p:nvPr/>
        </p:nvCxnSpPr>
        <p:spPr>
          <a:xfrm flipH="1">
            <a:off x="1374753" y="7033292"/>
            <a:ext cx="1299388" cy="883872"/>
          </a:xfrm>
          <a:prstGeom prst="straightConnector1">
            <a:avLst/>
          </a:prstGeom>
          <a:ln w="76200">
            <a:solidFill>
              <a:srgbClr val="0050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BB96CBDA-783B-0F77-73F7-AC81C4152E94}"/>
              </a:ext>
            </a:extLst>
          </p:cNvPr>
          <p:cNvSpPr txBox="1"/>
          <p:nvPr/>
        </p:nvSpPr>
        <p:spPr>
          <a:xfrm>
            <a:off x="5843955" y="8591522"/>
            <a:ext cx="3937564" cy="861774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br>
              <a:rPr lang="en-MY" altLang="ja-JP" sz="2800" b="1" spc="33" dirty="0">
                <a:solidFill>
                  <a:srgbClr val="00806C"/>
                </a:solidFill>
                <a:latin typeface="Josefin Sans"/>
              </a:rPr>
            </a:br>
            <a:r>
              <a:rPr lang="en-MY" altLang="ja-JP" sz="2800" b="1" spc="33" dirty="0">
                <a:solidFill>
                  <a:srgbClr val="00806C"/>
                </a:solidFill>
                <a:latin typeface="Josefin Sans"/>
              </a:rPr>
              <a:t>Butter </a:t>
            </a:r>
            <a:endParaRPr lang="ja-JP" altLang="en-US" sz="2800" dirty="0">
              <a:solidFill>
                <a:srgbClr val="00806C"/>
              </a:solidFill>
              <a:latin typeface="Josefin Sans" pitchFamily="2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8E693810-7375-03A1-1CF2-DA6D51558C45}"/>
              </a:ext>
            </a:extLst>
          </p:cNvPr>
          <p:cNvSpPr txBox="1"/>
          <p:nvPr/>
        </p:nvSpPr>
        <p:spPr>
          <a:xfrm>
            <a:off x="6418432" y="7632213"/>
            <a:ext cx="3937564" cy="861774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endParaRPr lang="en-MY" altLang="ja-JP" sz="2800" b="1" spc="33" dirty="0">
              <a:solidFill>
                <a:srgbClr val="00806C"/>
              </a:solidFill>
              <a:latin typeface="Josefin Sans"/>
            </a:endParaRPr>
          </a:p>
          <a:p>
            <a:r>
              <a:rPr lang="en-MY" altLang="ja-JP" sz="2800" b="1" spc="33" dirty="0">
                <a:solidFill>
                  <a:srgbClr val="00806C"/>
                </a:solidFill>
                <a:latin typeface="Josefin Sans"/>
              </a:rPr>
              <a:t>Cream </a:t>
            </a:r>
            <a:endParaRPr lang="ja-JP" altLang="en-US" sz="2800" dirty="0">
              <a:solidFill>
                <a:srgbClr val="00806C"/>
              </a:solidFill>
              <a:latin typeface="Josefin San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46EF95-5039-32E9-9CF8-451200849B62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MY" sz="2400" spc="33" dirty="0">
                <a:solidFill>
                  <a:schemeClr val="bg1"/>
                </a:solidFill>
                <a:latin typeface="Josefin Sans"/>
              </a:rPr>
              <a:t>Chapter 6 System Evaluation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573126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 animBg="1"/>
      <p:bldP spid="33" grpId="0" animBg="1"/>
      <p:bldP spid="41" grpId="0" animBg="1"/>
      <p:bldP spid="42" grpId="0" animBg="1"/>
      <p:bldP spid="4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26985B4A-1108-63BE-3855-7331ED5C5E00}"/>
              </a:ext>
            </a:extLst>
          </p:cNvPr>
          <p:cNvSpPr/>
          <p:nvPr/>
        </p:nvSpPr>
        <p:spPr>
          <a:xfrm rot="6447390">
            <a:off x="-1205363" y="-1467866"/>
            <a:ext cx="5394593" cy="6214181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928387">
            <a:off x="17176942" y="6284086"/>
            <a:ext cx="719538" cy="1827398"/>
          </a:xfrm>
          <a:custGeom>
            <a:avLst/>
            <a:gdLst/>
            <a:ahLst/>
            <a:cxnLst/>
            <a:rect l="l" t="t" r="r" b="b"/>
            <a:pathLst>
              <a:path w="719538" h="1827398">
                <a:moveTo>
                  <a:pt x="0" y="0"/>
                </a:moveTo>
                <a:lnTo>
                  <a:pt x="719538" y="0"/>
                </a:lnTo>
                <a:lnTo>
                  <a:pt x="719538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1108938">
            <a:off x="14621431" y="7992980"/>
            <a:ext cx="3231810" cy="2848033"/>
          </a:xfrm>
          <a:custGeom>
            <a:avLst/>
            <a:gdLst/>
            <a:ahLst/>
            <a:cxnLst/>
            <a:rect l="l" t="t" r="r" b="b"/>
            <a:pathLst>
              <a:path w="3231810" h="2848033">
                <a:moveTo>
                  <a:pt x="0" y="0"/>
                </a:moveTo>
                <a:lnTo>
                  <a:pt x="3231810" y="0"/>
                </a:lnTo>
                <a:lnTo>
                  <a:pt x="3231810" y="2848033"/>
                </a:lnTo>
                <a:lnTo>
                  <a:pt x="0" y="2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528214">
            <a:off x="-145051" y="944518"/>
            <a:ext cx="1665022" cy="2979904"/>
          </a:xfrm>
          <a:custGeom>
            <a:avLst/>
            <a:gdLst/>
            <a:ahLst/>
            <a:cxnLst/>
            <a:rect l="l" t="t" r="r" b="b"/>
            <a:pathLst>
              <a:path w="1665022" h="2979904">
                <a:moveTo>
                  <a:pt x="0" y="0"/>
                </a:moveTo>
                <a:lnTo>
                  <a:pt x="1665021" y="0"/>
                </a:lnTo>
                <a:lnTo>
                  <a:pt x="1665021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1182141">
            <a:off x="343486" y="3257685"/>
            <a:ext cx="687946" cy="1239543"/>
          </a:xfrm>
          <a:custGeom>
            <a:avLst/>
            <a:gdLst/>
            <a:ahLst/>
            <a:cxnLst/>
            <a:rect l="l" t="t" r="r" b="b"/>
            <a:pathLst>
              <a:path w="687946" h="1239543">
                <a:moveTo>
                  <a:pt x="0" y="0"/>
                </a:moveTo>
                <a:lnTo>
                  <a:pt x="687947" y="0"/>
                </a:lnTo>
                <a:lnTo>
                  <a:pt x="687947" y="1239544"/>
                </a:lnTo>
                <a:lnTo>
                  <a:pt x="0" y="1239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2564189">
            <a:off x="715790" y="4489133"/>
            <a:ext cx="720319" cy="472709"/>
          </a:xfrm>
          <a:custGeom>
            <a:avLst/>
            <a:gdLst/>
            <a:ahLst/>
            <a:cxnLst/>
            <a:rect l="l" t="t" r="r" b="b"/>
            <a:pathLst>
              <a:path w="720319" h="472709">
                <a:moveTo>
                  <a:pt x="0" y="0"/>
                </a:moveTo>
                <a:lnTo>
                  <a:pt x="720320" y="0"/>
                </a:lnTo>
                <a:lnTo>
                  <a:pt x="720320" y="472709"/>
                </a:lnTo>
                <a:lnTo>
                  <a:pt x="0" y="472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-729677">
            <a:off x="318849" y="5739098"/>
            <a:ext cx="619974" cy="678494"/>
          </a:xfrm>
          <a:custGeom>
            <a:avLst/>
            <a:gdLst/>
            <a:ahLst/>
            <a:cxnLst/>
            <a:rect l="l" t="t" r="r" b="b"/>
            <a:pathLst>
              <a:path w="619974" h="678494">
                <a:moveTo>
                  <a:pt x="0" y="0"/>
                </a:moveTo>
                <a:lnTo>
                  <a:pt x="619974" y="0"/>
                </a:lnTo>
                <a:lnTo>
                  <a:pt x="619974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-1623800">
            <a:off x="249881" y="5292842"/>
            <a:ext cx="324791" cy="316265"/>
          </a:xfrm>
          <a:custGeom>
            <a:avLst/>
            <a:gdLst/>
            <a:ahLst/>
            <a:cxnLst/>
            <a:rect l="l" t="t" r="r" b="b"/>
            <a:pathLst>
              <a:path w="324791" h="316265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3549923">
            <a:off x="150566" y="4686896"/>
            <a:ext cx="324791" cy="316265"/>
          </a:xfrm>
          <a:custGeom>
            <a:avLst/>
            <a:gdLst/>
            <a:ahLst/>
            <a:cxnLst/>
            <a:rect l="l" t="t" r="r" b="b"/>
            <a:pathLst>
              <a:path w="324791" h="316265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-610609">
            <a:off x="929862" y="5230258"/>
            <a:ext cx="328614" cy="348662"/>
          </a:xfrm>
          <a:custGeom>
            <a:avLst/>
            <a:gdLst/>
            <a:ahLst/>
            <a:cxnLst/>
            <a:rect l="l" t="t" r="r" b="b"/>
            <a:pathLst>
              <a:path w="328614" h="348662">
                <a:moveTo>
                  <a:pt x="0" y="0"/>
                </a:moveTo>
                <a:lnTo>
                  <a:pt x="328614" y="0"/>
                </a:lnTo>
                <a:lnTo>
                  <a:pt x="328614" y="348662"/>
                </a:lnTo>
                <a:lnTo>
                  <a:pt x="0" y="3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>
            <a:off x="595354" y="4994949"/>
            <a:ext cx="306291" cy="297102"/>
          </a:xfrm>
          <a:custGeom>
            <a:avLst/>
            <a:gdLst/>
            <a:ahLst/>
            <a:cxnLst/>
            <a:rect l="l" t="t" r="r" b="b"/>
            <a:pathLst>
              <a:path w="306291" h="297102">
                <a:moveTo>
                  <a:pt x="0" y="0"/>
                </a:moveTo>
                <a:lnTo>
                  <a:pt x="306291" y="0"/>
                </a:lnTo>
                <a:lnTo>
                  <a:pt x="306291" y="297102"/>
                </a:lnTo>
                <a:lnTo>
                  <a:pt x="0" y="297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-1132484" flipH="1">
            <a:off x="17011297" y="3013298"/>
            <a:ext cx="1520670" cy="2721558"/>
          </a:xfrm>
          <a:custGeom>
            <a:avLst/>
            <a:gdLst/>
            <a:ahLst/>
            <a:cxnLst/>
            <a:rect l="l" t="t" r="r" b="b"/>
            <a:pathLst>
              <a:path w="1520670" h="2721558">
                <a:moveTo>
                  <a:pt x="1520671" y="0"/>
                </a:moveTo>
                <a:lnTo>
                  <a:pt x="0" y="0"/>
                </a:lnTo>
                <a:lnTo>
                  <a:pt x="0" y="2721557"/>
                </a:lnTo>
                <a:lnTo>
                  <a:pt x="1520671" y="2721557"/>
                </a:lnTo>
                <a:lnTo>
                  <a:pt x="1520671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 rot="2024416">
            <a:off x="16756611" y="4669615"/>
            <a:ext cx="743854" cy="1714937"/>
          </a:xfrm>
          <a:custGeom>
            <a:avLst/>
            <a:gdLst/>
            <a:ahLst/>
            <a:cxnLst/>
            <a:rect l="l" t="t" r="r" b="b"/>
            <a:pathLst>
              <a:path w="743854" h="1714937">
                <a:moveTo>
                  <a:pt x="0" y="0"/>
                </a:moveTo>
                <a:lnTo>
                  <a:pt x="743854" y="0"/>
                </a:lnTo>
                <a:lnTo>
                  <a:pt x="743854" y="1714937"/>
                </a:lnTo>
                <a:lnTo>
                  <a:pt x="0" y="17149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-798013">
            <a:off x="17575849" y="5193700"/>
            <a:ext cx="502177" cy="1088730"/>
          </a:xfrm>
          <a:custGeom>
            <a:avLst/>
            <a:gdLst/>
            <a:ahLst/>
            <a:cxnLst/>
            <a:rect l="l" t="t" r="r" b="b"/>
            <a:pathLst>
              <a:path w="502177" h="1088730">
                <a:moveTo>
                  <a:pt x="0" y="0"/>
                </a:moveTo>
                <a:lnTo>
                  <a:pt x="502177" y="0"/>
                </a:lnTo>
                <a:lnTo>
                  <a:pt x="502177" y="1088730"/>
                </a:lnTo>
                <a:lnTo>
                  <a:pt x="0" y="1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868213" y="1757655"/>
            <a:ext cx="14550656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spc="33" dirty="0">
              <a:solidFill>
                <a:srgbClr val="00806C"/>
              </a:solidFill>
              <a:latin typeface="Josefin Sans"/>
            </a:endParaRPr>
          </a:p>
          <a:p>
            <a:r>
              <a:rPr lang="en-US" sz="3200" b="1" spc="33" dirty="0">
                <a:solidFill>
                  <a:srgbClr val="00806C"/>
                </a:solidFill>
                <a:latin typeface="Josefin Sans"/>
              </a:rPr>
              <a:t>Allergen Identification:</a:t>
            </a:r>
          </a:p>
          <a:p>
            <a:pPr marL="457200" indent="-457200">
              <a:buFontTx/>
              <a:buChar char="-"/>
            </a:pPr>
            <a:r>
              <a:rPr lang="en-US" sz="3200" spc="33" dirty="0">
                <a:solidFill>
                  <a:srgbClr val="00806C"/>
                </a:solidFill>
                <a:latin typeface="Josefin Sans"/>
              </a:rPr>
              <a:t>Enable allergen detection by photographing food ingredient lists.</a:t>
            </a:r>
          </a:p>
          <a:p>
            <a:pPr marL="457200" indent="-457200">
              <a:buFontTx/>
              <a:buChar char="-"/>
            </a:pPr>
            <a:endParaRPr lang="en-US" sz="3200" spc="33" dirty="0">
              <a:solidFill>
                <a:srgbClr val="00806C"/>
              </a:solidFill>
              <a:latin typeface="Josefin Sans"/>
            </a:endParaRPr>
          </a:p>
          <a:p>
            <a:r>
              <a:rPr lang="en-US" sz="3200" b="1" spc="33" dirty="0">
                <a:solidFill>
                  <a:srgbClr val="00806C"/>
                </a:solidFill>
                <a:latin typeface="Josefin Sans"/>
              </a:rPr>
              <a:t>Image Recognition Accuracy:</a:t>
            </a:r>
          </a:p>
          <a:p>
            <a:pPr marL="457200" indent="-457200">
              <a:buFontTx/>
              <a:buChar char="-"/>
            </a:pPr>
            <a:r>
              <a:rPr lang="en-US" sz="3200" spc="33" dirty="0">
                <a:solidFill>
                  <a:srgbClr val="00806C"/>
                </a:solidFill>
                <a:latin typeface="Josefin Sans"/>
              </a:rPr>
              <a:t>Achieve a minimum accuracy of 90% to ensure user safety and trust.</a:t>
            </a:r>
          </a:p>
          <a:p>
            <a:pPr marL="457200" indent="-457200">
              <a:buFontTx/>
              <a:buChar char="-"/>
            </a:pPr>
            <a:endParaRPr lang="en-US" sz="3200" spc="33" dirty="0">
              <a:solidFill>
                <a:srgbClr val="00806C"/>
              </a:solidFill>
              <a:latin typeface="Josefin Sans"/>
            </a:endParaRPr>
          </a:p>
          <a:p>
            <a:r>
              <a:rPr lang="en-MY" sz="3200" b="1" spc="33" dirty="0">
                <a:solidFill>
                  <a:srgbClr val="00806C"/>
                </a:solidFill>
                <a:latin typeface="Josefin Sans"/>
              </a:rPr>
              <a:t>Database Objective Adjusted:</a:t>
            </a:r>
          </a:p>
          <a:p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-  Original goal of </a:t>
            </a:r>
            <a:r>
              <a:rPr lang="en-MY" sz="3200" b="1" spc="33" dirty="0">
                <a:solidFill>
                  <a:srgbClr val="00806C"/>
                </a:solidFill>
                <a:latin typeface="Josefin Sans"/>
              </a:rPr>
              <a:t>maintaining a database for 1,000 food types </a:t>
            </a:r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was not achieved.</a:t>
            </a:r>
          </a:p>
          <a:p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-  Shifted focus to </a:t>
            </a:r>
            <a:r>
              <a:rPr lang="en-MY" sz="3200" b="1" spc="33" dirty="0">
                <a:solidFill>
                  <a:srgbClr val="00806C"/>
                </a:solidFill>
                <a:latin typeface="Josefin Sans"/>
              </a:rPr>
              <a:t>enable simultaneous detection of multiple allergens </a:t>
            </a:r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in a single food ingredient list.</a:t>
            </a:r>
          </a:p>
          <a:p>
            <a:endParaRPr lang="en-MY" sz="3200" spc="33" dirty="0">
              <a:solidFill>
                <a:srgbClr val="00806C"/>
              </a:solidFill>
              <a:latin typeface="Josefin Sans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025A0DE4-16DF-C3E9-D9B6-BD41742B183A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Objectives Evaluation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C006F2-F765-189A-AD95-F2E2086EEE34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MY" sz="2400" spc="33" dirty="0">
                <a:solidFill>
                  <a:schemeClr val="bg1"/>
                </a:solidFill>
                <a:latin typeface="Josefin Sans"/>
              </a:rPr>
              <a:t>Chapter 6 System Evaluation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625870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2">
            <a:extLst>
              <a:ext uri="{FF2B5EF4-FFF2-40B4-BE49-F238E27FC236}">
                <a16:creationId xmlns:a16="http://schemas.microsoft.com/office/drawing/2014/main" id="{6FA6F4A1-3A44-98A9-9785-47E74C726C67}"/>
              </a:ext>
            </a:extLst>
          </p:cNvPr>
          <p:cNvSpPr/>
          <p:nvPr/>
        </p:nvSpPr>
        <p:spPr>
          <a:xfrm rot="6660651">
            <a:off x="-1179179" y="-871209"/>
            <a:ext cx="5251492" cy="5220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5436229" y="7240497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5841544" y="8141951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900232" y="4663029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140977" y="5750543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217466" y="6898511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E1A6D115-29A8-771F-AF4F-2FB2137BD355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Conclusion</a:t>
            </a:r>
          </a:p>
        </p:txBody>
      </p:sp>
      <p:sp>
        <p:nvSpPr>
          <p:cNvPr id="2" name="TextBox 30"/>
          <p:cNvSpPr txBox="1"/>
          <p:nvPr/>
        </p:nvSpPr>
        <p:spPr>
          <a:xfrm>
            <a:off x="1823471" y="1927700"/>
            <a:ext cx="13823269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MY" sz="3200" b="1" u="sng" spc="33" dirty="0">
                <a:solidFill>
                  <a:srgbClr val="00806C"/>
                </a:solidFill>
                <a:latin typeface="Josefin Sans"/>
              </a:rPr>
              <a:t>Primary Goal: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Development of a </a:t>
            </a:r>
            <a:r>
              <a:rPr lang="en-MY" sz="3200" u="sng" spc="33" dirty="0">
                <a:solidFill>
                  <a:srgbClr val="00806C"/>
                </a:solidFill>
                <a:latin typeface="Josefin Sans"/>
              </a:rPr>
              <a:t>user-friendly</a:t>
            </a:r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 app to detect allergens in real-time and ensure user safety.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MY" sz="3200" spc="33" dirty="0">
              <a:solidFill>
                <a:srgbClr val="00806C"/>
              </a:solidFill>
              <a:latin typeface="Josefin Sans"/>
            </a:endParaRPr>
          </a:p>
          <a:p>
            <a:pPr algn="just"/>
            <a:r>
              <a:rPr lang="en-MY" sz="3200" b="1" u="sng" spc="33" dirty="0">
                <a:solidFill>
                  <a:srgbClr val="00806C"/>
                </a:solidFill>
                <a:latin typeface="Josefin Sans"/>
              </a:rPr>
              <a:t>Key Features and Progress: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MY" sz="3200" u="sng" spc="33" dirty="0">
                <a:solidFill>
                  <a:srgbClr val="00806C"/>
                </a:solidFill>
                <a:latin typeface="Josefin Sans"/>
              </a:rPr>
              <a:t>OCR technolog</a:t>
            </a:r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y to extract ingredient information from food labels.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Personalization through </a:t>
            </a:r>
            <a:r>
              <a:rPr lang="en-MY" sz="3200" u="sng" spc="33" dirty="0">
                <a:solidFill>
                  <a:srgbClr val="00806C"/>
                </a:solidFill>
                <a:latin typeface="Josefin Sans"/>
              </a:rPr>
              <a:t>user-defined allergen inputs </a:t>
            </a:r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for customized alerts.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Reliable performance validated through extensive testing under various conditions.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MY" sz="3200" spc="33" dirty="0">
              <a:solidFill>
                <a:srgbClr val="00806C"/>
              </a:solidFill>
              <a:latin typeface="Josefin Sans"/>
            </a:endParaRPr>
          </a:p>
          <a:p>
            <a:pPr algn="just"/>
            <a:r>
              <a:rPr lang="en-MY" sz="3200" b="1" u="sng" spc="33" dirty="0">
                <a:solidFill>
                  <a:srgbClr val="00806C"/>
                </a:solidFill>
                <a:latin typeface="Josefin Sans"/>
              </a:rPr>
              <a:t>Challenges and Solutions: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MY" sz="3200" u="sng" spc="33" dirty="0">
                <a:solidFill>
                  <a:srgbClr val="00806C"/>
                </a:solidFill>
                <a:latin typeface="Josefin Sans"/>
              </a:rPr>
              <a:t>Low-quality</a:t>
            </a:r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 images affecting OCR accuracy addressed with an image cropping feature.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MY" sz="3200" spc="33" dirty="0">
                <a:solidFill>
                  <a:srgbClr val="00806C"/>
                </a:solidFill>
                <a:latin typeface="Josefin Sans"/>
              </a:rPr>
              <a:t>Enhanced allergen detection and database refinement.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FAB64-0345-983A-F3E9-57CA52C256C2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7 Conclusion and Recommendation </a:t>
            </a:r>
          </a:p>
        </p:txBody>
      </p:sp>
    </p:spTree>
    <p:extLst>
      <p:ext uri="{BB962C8B-B14F-4D97-AF65-F5344CB8AC3E}">
        <p14:creationId xmlns:p14="http://schemas.microsoft.com/office/powerpoint/2010/main" val="779319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2">
            <a:extLst>
              <a:ext uri="{FF2B5EF4-FFF2-40B4-BE49-F238E27FC236}">
                <a16:creationId xmlns:a16="http://schemas.microsoft.com/office/drawing/2014/main" id="{6FA6F4A1-3A44-98A9-9785-47E74C726C67}"/>
              </a:ext>
            </a:extLst>
          </p:cNvPr>
          <p:cNvSpPr/>
          <p:nvPr/>
        </p:nvSpPr>
        <p:spPr>
          <a:xfrm rot="6660651">
            <a:off x="-1216220" y="-1201918"/>
            <a:ext cx="5251492" cy="5220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5436229" y="7240497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5841544" y="8141951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758312" y="2809305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900232" y="4663029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140977" y="5750543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16217466" y="6898511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1" name="TextBox 2">
            <a:extLst>
              <a:ext uri="{FF2B5EF4-FFF2-40B4-BE49-F238E27FC236}">
                <a16:creationId xmlns:a16="http://schemas.microsoft.com/office/drawing/2014/main" id="{E1A6D115-29A8-771F-AF4F-2FB2137BD355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Recommendations</a:t>
            </a:r>
          </a:p>
        </p:txBody>
      </p:sp>
      <p:sp>
        <p:nvSpPr>
          <p:cNvPr id="2" name="TextBox 30"/>
          <p:cNvSpPr txBox="1"/>
          <p:nvPr/>
        </p:nvSpPr>
        <p:spPr>
          <a:xfrm>
            <a:off x="2098907" y="1359193"/>
            <a:ext cx="13387459" cy="10133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MY" sz="3200" b="1" u="sng" dirty="0">
                <a:solidFill>
                  <a:srgbClr val="00806C"/>
                </a:solidFill>
                <a:latin typeface="Josefin Sans" pitchFamily="2" charset="0"/>
              </a:rPr>
              <a:t>Enhancements to Existing Features: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MY" sz="3200" b="1" dirty="0">
                <a:solidFill>
                  <a:srgbClr val="00806C"/>
                </a:solidFill>
                <a:latin typeface="Josefin Sans" pitchFamily="2" charset="0"/>
              </a:rPr>
              <a:t>OCR Improvement:</a:t>
            </a:r>
            <a:endParaRPr lang="en-MY" sz="3200" dirty="0">
              <a:solidFill>
                <a:srgbClr val="00806C"/>
              </a:solidFill>
              <a:latin typeface="Josefin Sans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MY" sz="3200" dirty="0">
                <a:solidFill>
                  <a:srgbClr val="00806C"/>
                </a:solidFill>
                <a:latin typeface="Josefin Sans" pitchFamily="2" charset="0"/>
              </a:rPr>
              <a:t>- Advanced image processing techniques (e.g., noise reduction, image enhancement).</a:t>
            </a:r>
          </a:p>
          <a:p>
            <a:pPr lvl="1">
              <a:lnSpc>
                <a:spcPct val="150000"/>
              </a:lnSpc>
            </a:pPr>
            <a:r>
              <a:rPr lang="en-MY" sz="3200" dirty="0">
                <a:solidFill>
                  <a:srgbClr val="00806C"/>
                </a:solidFill>
                <a:latin typeface="Josefin Sans" pitchFamily="2" charset="0"/>
              </a:rPr>
              <a:t>- handle diverse fonts and handwriting.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MY" sz="3200" b="1" dirty="0">
                <a:solidFill>
                  <a:srgbClr val="00806C"/>
                </a:solidFill>
                <a:latin typeface="Josefin Sans" pitchFamily="2" charset="0"/>
              </a:rPr>
              <a:t>Allergen Database Expansion:</a:t>
            </a:r>
            <a:endParaRPr lang="en-MY" sz="3200" dirty="0">
              <a:solidFill>
                <a:srgbClr val="00806C"/>
              </a:solidFill>
              <a:latin typeface="Josefin Sans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MY" sz="3200" dirty="0">
                <a:solidFill>
                  <a:srgbClr val="00806C"/>
                </a:solidFill>
                <a:latin typeface="Josefin Sans" pitchFamily="2" charset="0"/>
              </a:rPr>
              <a:t>- Add synonyms for allergens to account for variations in naming.</a:t>
            </a:r>
          </a:p>
          <a:p>
            <a:pPr lvl="1">
              <a:lnSpc>
                <a:spcPct val="150000"/>
              </a:lnSpc>
            </a:pPr>
            <a:r>
              <a:rPr lang="en-MY" sz="3200" dirty="0">
                <a:solidFill>
                  <a:srgbClr val="00806C"/>
                </a:solidFill>
                <a:latin typeface="Josefin Sans" pitchFamily="2" charset="0"/>
              </a:rPr>
              <a:t>- Enable user-generated content for database updates..</a:t>
            </a:r>
          </a:p>
          <a:p>
            <a:pPr>
              <a:lnSpc>
                <a:spcPct val="150000"/>
              </a:lnSpc>
            </a:pPr>
            <a:r>
              <a:rPr lang="en-MY" sz="3200" b="1" u="sng" dirty="0">
                <a:solidFill>
                  <a:srgbClr val="00806C"/>
                </a:solidFill>
                <a:latin typeface="Josefin Sans" pitchFamily="2" charset="0"/>
              </a:rPr>
              <a:t>Future Research and Development:</a:t>
            </a:r>
          </a:p>
          <a:p>
            <a:pPr>
              <a:lnSpc>
                <a:spcPct val="150000"/>
              </a:lnSpc>
            </a:pPr>
            <a:r>
              <a:rPr lang="en-MY" sz="3200" b="1" dirty="0">
                <a:solidFill>
                  <a:srgbClr val="00806C"/>
                </a:solidFill>
                <a:latin typeface="Josefin Sans" pitchFamily="2" charset="0"/>
              </a:rPr>
              <a:t>1. User Experience Enhancements:</a:t>
            </a:r>
            <a:endParaRPr lang="en-MY" sz="3200" dirty="0">
              <a:solidFill>
                <a:srgbClr val="00806C"/>
              </a:solidFill>
              <a:latin typeface="Josefin Sans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MY" sz="3200" dirty="0">
                <a:solidFill>
                  <a:srgbClr val="00806C"/>
                </a:solidFill>
                <a:latin typeface="Josefin Sans" pitchFamily="2" charset="0"/>
              </a:rPr>
              <a:t>- Conduct regular updates and gather user feedback for continuous improvement.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6000" spc="33" dirty="0">
              <a:solidFill>
                <a:srgbClr val="00806C"/>
              </a:solidFill>
              <a:latin typeface="Josefi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FAB64-0345-983A-F3E9-57CA52C256C2}"/>
              </a:ext>
            </a:extLst>
          </p:cNvPr>
          <p:cNvSpPr txBox="1"/>
          <p:nvPr/>
        </p:nvSpPr>
        <p:spPr>
          <a:xfrm>
            <a:off x="-297783" y="17419"/>
            <a:ext cx="5365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7 Conclusion and Recommendation </a:t>
            </a:r>
          </a:p>
        </p:txBody>
      </p:sp>
    </p:spTree>
    <p:extLst>
      <p:ext uri="{BB962C8B-B14F-4D97-AF65-F5344CB8AC3E}">
        <p14:creationId xmlns:p14="http://schemas.microsoft.com/office/powerpoint/2010/main" val="2830300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85276">
            <a:off x="-2006832" y="-680808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3608140">
            <a:off x="-1655622" y="555123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651428">
            <a:off x="-849714" y="782370"/>
            <a:ext cx="1919158" cy="2623083"/>
          </a:xfrm>
          <a:custGeom>
            <a:avLst/>
            <a:gdLst/>
            <a:ahLst/>
            <a:cxnLst/>
            <a:rect l="l" t="t" r="r" b="b"/>
            <a:pathLst>
              <a:path w="1919158" h="2623083">
                <a:moveTo>
                  <a:pt x="0" y="0"/>
                </a:moveTo>
                <a:lnTo>
                  <a:pt x="1919158" y="0"/>
                </a:lnTo>
                <a:lnTo>
                  <a:pt x="1919158" y="2623083"/>
                </a:lnTo>
                <a:lnTo>
                  <a:pt x="0" y="2623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764624">
            <a:off x="-1446271" y="6553413"/>
            <a:ext cx="2847724" cy="2434804"/>
          </a:xfrm>
          <a:custGeom>
            <a:avLst/>
            <a:gdLst/>
            <a:ahLst/>
            <a:cxnLst/>
            <a:rect l="l" t="t" r="r" b="b"/>
            <a:pathLst>
              <a:path w="2847724" h="2434804">
                <a:moveTo>
                  <a:pt x="0" y="0"/>
                </a:moveTo>
                <a:lnTo>
                  <a:pt x="2847724" y="0"/>
                </a:lnTo>
                <a:lnTo>
                  <a:pt x="2847724" y="2434804"/>
                </a:lnTo>
                <a:lnTo>
                  <a:pt x="0" y="2434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832395">
            <a:off x="-2030435" y="2933097"/>
            <a:ext cx="3267984" cy="3616026"/>
          </a:xfrm>
          <a:custGeom>
            <a:avLst/>
            <a:gdLst/>
            <a:ahLst/>
            <a:cxnLst/>
            <a:rect l="l" t="t" r="r" b="b"/>
            <a:pathLst>
              <a:path w="3267984" h="3616026">
                <a:moveTo>
                  <a:pt x="0" y="0"/>
                </a:moveTo>
                <a:lnTo>
                  <a:pt x="3267984" y="0"/>
                </a:lnTo>
                <a:lnTo>
                  <a:pt x="3267984" y="3616026"/>
                </a:lnTo>
                <a:lnTo>
                  <a:pt x="0" y="3616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-2859228">
            <a:off x="16814680" y="506639"/>
            <a:ext cx="1665022" cy="2979904"/>
          </a:xfrm>
          <a:custGeom>
            <a:avLst/>
            <a:gdLst/>
            <a:ahLst/>
            <a:cxnLst/>
            <a:rect l="l" t="t" r="r" b="b"/>
            <a:pathLst>
              <a:path w="1665022" h="2979904">
                <a:moveTo>
                  <a:pt x="0" y="0"/>
                </a:moveTo>
                <a:lnTo>
                  <a:pt x="1665022" y="0"/>
                </a:lnTo>
                <a:lnTo>
                  <a:pt x="1665022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-318945">
            <a:off x="16152227" y="7716026"/>
            <a:ext cx="2148477" cy="2584635"/>
          </a:xfrm>
          <a:custGeom>
            <a:avLst/>
            <a:gdLst/>
            <a:ahLst/>
            <a:cxnLst/>
            <a:rect l="l" t="t" r="r" b="b"/>
            <a:pathLst>
              <a:path w="2148477" h="2584635">
                <a:moveTo>
                  <a:pt x="0" y="0"/>
                </a:moveTo>
                <a:lnTo>
                  <a:pt x="2148477" y="0"/>
                </a:lnTo>
                <a:lnTo>
                  <a:pt x="2148477" y="2584634"/>
                </a:lnTo>
                <a:lnTo>
                  <a:pt x="0" y="25846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496242" y="1663080"/>
            <a:ext cx="9803387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Project aims to </a:t>
            </a:r>
            <a:r>
              <a:rPr lang="en-US" sz="4000" b="1" u="sng" spc="33" dirty="0">
                <a:solidFill>
                  <a:srgbClr val="00806C"/>
                </a:solidFill>
                <a:latin typeface="Josefin Sans"/>
              </a:rPr>
              <a:t>analyze food ingredient lists in real-world images </a:t>
            </a: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to assist people with specific allergens.</a:t>
            </a:r>
          </a:p>
          <a:p>
            <a:pPr>
              <a:lnSpc>
                <a:spcPct val="150000"/>
              </a:lnSpc>
            </a:pPr>
            <a:endParaRPr lang="en-US" sz="4000" spc="33" dirty="0">
              <a:solidFill>
                <a:srgbClr val="00806C"/>
              </a:solidFill>
              <a:latin typeface="Josefin Sans"/>
            </a:endParaRPr>
          </a:p>
          <a:p>
            <a:pPr>
              <a:lnSpc>
                <a:spcPct val="150000"/>
              </a:lnSpc>
            </a:pPr>
            <a:endParaRPr lang="en-US" sz="4000" spc="33" dirty="0">
              <a:solidFill>
                <a:srgbClr val="00806C"/>
              </a:solidFill>
              <a:latin typeface="Josefin Sans"/>
            </a:endParaRPr>
          </a:p>
          <a:p>
            <a:pPr>
              <a:lnSpc>
                <a:spcPct val="150000"/>
              </a:lnSpc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Goal is to </a:t>
            </a:r>
            <a:r>
              <a:rPr lang="en-US" sz="4000" b="1" u="sng" spc="33" dirty="0">
                <a:solidFill>
                  <a:srgbClr val="00806C"/>
                </a:solidFill>
                <a:latin typeface="Josefin Sans"/>
              </a:rPr>
              <a:t>develop a mobile app that  detects </a:t>
            </a: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and alerts users about allergens in food labels.</a:t>
            </a:r>
          </a:p>
        </p:txBody>
      </p:sp>
      <p:sp>
        <p:nvSpPr>
          <p:cNvPr id="14" name="Freeform 14"/>
          <p:cNvSpPr/>
          <p:nvPr/>
        </p:nvSpPr>
        <p:spPr>
          <a:xfrm rot="-560984">
            <a:off x="17065745" y="3220414"/>
            <a:ext cx="1042200" cy="1410761"/>
          </a:xfrm>
          <a:custGeom>
            <a:avLst/>
            <a:gdLst/>
            <a:ahLst/>
            <a:cxnLst/>
            <a:rect l="l" t="t" r="r" b="b"/>
            <a:pathLst>
              <a:path w="1042200" h="1410761">
                <a:moveTo>
                  <a:pt x="0" y="0"/>
                </a:moveTo>
                <a:lnTo>
                  <a:pt x="1042200" y="0"/>
                </a:lnTo>
                <a:lnTo>
                  <a:pt x="1042200" y="1410761"/>
                </a:lnTo>
                <a:lnTo>
                  <a:pt x="0" y="1410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17641076" y="383762"/>
            <a:ext cx="407653" cy="395423"/>
          </a:xfrm>
          <a:custGeom>
            <a:avLst/>
            <a:gdLst/>
            <a:ahLst/>
            <a:cxnLst/>
            <a:rect l="l" t="t" r="r" b="b"/>
            <a:pathLst>
              <a:path w="407653" h="395423">
                <a:moveTo>
                  <a:pt x="0" y="0"/>
                </a:moveTo>
                <a:lnTo>
                  <a:pt x="407653" y="0"/>
                </a:lnTo>
                <a:lnTo>
                  <a:pt x="407653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1857072">
            <a:off x="15025099" y="258609"/>
            <a:ext cx="407653" cy="395423"/>
          </a:xfrm>
          <a:custGeom>
            <a:avLst/>
            <a:gdLst/>
            <a:ahLst/>
            <a:cxnLst/>
            <a:rect l="l" t="t" r="r" b="b"/>
            <a:pathLst>
              <a:path w="407653" h="395423">
                <a:moveTo>
                  <a:pt x="0" y="0"/>
                </a:moveTo>
                <a:lnTo>
                  <a:pt x="407653" y="0"/>
                </a:lnTo>
                <a:lnTo>
                  <a:pt x="407653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1244453">
            <a:off x="15622483" y="510912"/>
            <a:ext cx="725429" cy="793904"/>
          </a:xfrm>
          <a:custGeom>
            <a:avLst/>
            <a:gdLst/>
            <a:ahLst/>
            <a:cxnLst/>
            <a:rect l="l" t="t" r="r" b="b"/>
            <a:pathLst>
              <a:path w="725429" h="793904">
                <a:moveTo>
                  <a:pt x="0" y="0"/>
                </a:moveTo>
                <a:lnTo>
                  <a:pt x="725430" y="0"/>
                </a:lnTo>
                <a:lnTo>
                  <a:pt x="725430" y="793904"/>
                </a:lnTo>
                <a:lnTo>
                  <a:pt x="0" y="7939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690657">
            <a:off x="16389472" y="226999"/>
            <a:ext cx="471006" cy="458642"/>
          </a:xfrm>
          <a:custGeom>
            <a:avLst/>
            <a:gdLst/>
            <a:ahLst/>
            <a:cxnLst/>
            <a:rect l="l" t="t" r="r" b="b"/>
            <a:pathLst>
              <a:path w="471006" h="458642">
                <a:moveTo>
                  <a:pt x="0" y="0"/>
                </a:moveTo>
                <a:lnTo>
                  <a:pt x="471006" y="0"/>
                </a:lnTo>
                <a:lnTo>
                  <a:pt x="471006" y="458642"/>
                </a:lnTo>
                <a:lnTo>
                  <a:pt x="0" y="4586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-3173967">
            <a:off x="16990961" y="2934855"/>
            <a:ext cx="471006" cy="458642"/>
          </a:xfrm>
          <a:custGeom>
            <a:avLst/>
            <a:gdLst/>
            <a:ahLst/>
            <a:cxnLst/>
            <a:rect l="l" t="t" r="r" b="b"/>
            <a:pathLst>
              <a:path w="471006" h="458642">
                <a:moveTo>
                  <a:pt x="0" y="0"/>
                </a:moveTo>
                <a:lnTo>
                  <a:pt x="471006" y="0"/>
                </a:lnTo>
                <a:lnTo>
                  <a:pt x="471006" y="458643"/>
                </a:lnTo>
                <a:lnTo>
                  <a:pt x="0" y="458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C9D8A-823A-4DD9-FB93-29FADF21C8EB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1 Introduction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AC1A1223-D100-FB6F-51A3-95405B8977B7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Problem Statement and Motivation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D4FFF0D-18CE-4952-C076-209912C2A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026" y="7146809"/>
            <a:ext cx="1617974" cy="161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0925526-02F2-1690-4239-5F0F0308B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7" t="2571" r="12632" b="14033"/>
          <a:stretch/>
        </p:blipFill>
        <p:spPr bwMode="auto">
          <a:xfrm>
            <a:off x="13496560" y="5621277"/>
            <a:ext cx="2652810" cy="405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ackage of food with yellow labels&#10;&#10;Description automatically generated">
            <a:extLst>
              <a:ext uri="{FF2B5EF4-FFF2-40B4-BE49-F238E27FC236}">
                <a16:creationId xmlns:a16="http://schemas.microsoft.com/office/drawing/2014/main" id="{DE163E9C-1C7D-CA1D-9DFF-0C60949F3D4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1375" y1="19813" x2="48188" y2="19563"/>
                        <a14:foregroundMark x1="48188" y1="19563" x2="47938" y2="26250"/>
                        <a14:foregroundMark x1="53625" y1="60313" x2="64063" y2="67313"/>
                        <a14:foregroundMark x1="64063" y1="67313" x2="56250" y2="73563"/>
                        <a14:foregroundMark x1="56250" y1="73563" x2="65938" y2="66188"/>
                        <a14:foregroundMark x1="65938" y1="66188" x2="67750" y2="73563"/>
                        <a14:foregroundMark x1="45188" y1="77813" x2="63938" y2="77875"/>
                        <a14:foregroundMark x1="63938" y1="77875" x2="75813" y2="77750"/>
                        <a14:foregroundMark x1="75813" y1="77750" x2="73938" y2="85188"/>
                        <a14:foregroundMark x1="73938" y1="85188" x2="43313" y2="85250"/>
                        <a14:foregroundMark x1="43313" y1="85250" x2="37438" y2="76688"/>
                        <a14:foregroundMark x1="37438" y1="76688" x2="52625" y2="85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188" y="883616"/>
            <a:ext cx="4827098" cy="4827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85276">
            <a:off x="-2006832" y="-680808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3608140">
            <a:off x="-1655622" y="555123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651428">
            <a:off x="-849714" y="782370"/>
            <a:ext cx="1919158" cy="2623083"/>
          </a:xfrm>
          <a:custGeom>
            <a:avLst/>
            <a:gdLst/>
            <a:ahLst/>
            <a:cxnLst/>
            <a:rect l="l" t="t" r="r" b="b"/>
            <a:pathLst>
              <a:path w="1919158" h="2623083">
                <a:moveTo>
                  <a:pt x="0" y="0"/>
                </a:moveTo>
                <a:lnTo>
                  <a:pt x="1919158" y="0"/>
                </a:lnTo>
                <a:lnTo>
                  <a:pt x="1919158" y="2623083"/>
                </a:lnTo>
                <a:lnTo>
                  <a:pt x="0" y="2623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764624">
            <a:off x="-1446271" y="6553413"/>
            <a:ext cx="2847724" cy="2434804"/>
          </a:xfrm>
          <a:custGeom>
            <a:avLst/>
            <a:gdLst/>
            <a:ahLst/>
            <a:cxnLst/>
            <a:rect l="l" t="t" r="r" b="b"/>
            <a:pathLst>
              <a:path w="2847724" h="2434804">
                <a:moveTo>
                  <a:pt x="0" y="0"/>
                </a:moveTo>
                <a:lnTo>
                  <a:pt x="2847724" y="0"/>
                </a:lnTo>
                <a:lnTo>
                  <a:pt x="2847724" y="2434804"/>
                </a:lnTo>
                <a:lnTo>
                  <a:pt x="0" y="2434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832395">
            <a:off x="-1539374" y="2854360"/>
            <a:ext cx="3267984" cy="3616026"/>
          </a:xfrm>
          <a:custGeom>
            <a:avLst/>
            <a:gdLst/>
            <a:ahLst/>
            <a:cxnLst/>
            <a:rect l="l" t="t" r="r" b="b"/>
            <a:pathLst>
              <a:path w="3267984" h="3616026">
                <a:moveTo>
                  <a:pt x="0" y="0"/>
                </a:moveTo>
                <a:lnTo>
                  <a:pt x="3267984" y="0"/>
                </a:lnTo>
                <a:lnTo>
                  <a:pt x="3267984" y="3616026"/>
                </a:lnTo>
                <a:lnTo>
                  <a:pt x="0" y="3616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-2859228">
            <a:off x="16814680" y="506639"/>
            <a:ext cx="1665022" cy="2979904"/>
          </a:xfrm>
          <a:custGeom>
            <a:avLst/>
            <a:gdLst/>
            <a:ahLst/>
            <a:cxnLst/>
            <a:rect l="l" t="t" r="r" b="b"/>
            <a:pathLst>
              <a:path w="1665022" h="2979904">
                <a:moveTo>
                  <a:pt x="0" y="0"/>
                </a:moveTo>
                <a:lnTo>
                  <a:pt x="1665022" y="0"/>
                </a:lnTo>
                <a:lnTo>
                  <a:pt x="1665022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-318945">
            <a:off x="16152227" y="7716026"/>
            <a:ext cx="2148477" cy="2584635"/>
          </a:xfrm>
          <a:custGeom>
            <a:avLst/>
            <a:gdLst/>
            <a:ahLst/>
            <a:cxnLst/>
            <a:rect l="l" t="t" r="r" b="b"/>
            <a:pathLst>
              <a:path w="2148477" h="2584635">
                <a:moveTo>
                  <a:pt x="0" y="0"/>
                </a:moveTo>
                <a:lnTo>
                  <a:pt x="2148477" y="0"/>
                </a:lnTo>
                <a:lnTo>
                  <a:pt x="2148477" y="2584634"/>
                </a:lnTo>
                <a:lnTo>
                  <a:pt x="0" y="25846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-560984">
            <a:off x="17065745" y="3220414"/>
            <a:ext cx="1042200" cy="1410761"/>
          </a:xfrm>
          <a:custGeom>
            <a:avLst/>
            <a:gdLst/>
            <a:ahLst/>
            <a:cxnLst/>
            <a:rect l="l" t="t" r="r" b="b"/>
            <a:pathLst>
              <a:path w="1042200" h="1410761">
                <a:moveTo>
                  <a:pt x="0" y="0"/>
                </a:moveTo>
                <a:lnTo>
                  <a:pt x="1042200" y="0"/>
                </a:lnTo>
                <a:lnTo>
                  <a:pt x="1042200" y="1410761"/>
                </a:lnTo>
                <a:lnTo>
                  <a:pt x="0" y="1410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5400000">
            <a:off x="17641076" y="383762"/>
            <a:ext cx="407653" cy="395423"/>
          </a:xfrm>
          <a:custGeom>
            <a:avLst/>
            <a:gdLst/>
            <a:ahLst/>
            <a:cxnLst/>
            <a:rect l="l" t="t" r="r" b="b"/>
            <a:pathLst>
              <a:path w="407653" h="395423">
                <a:moveTo>
                  <a:pt x="0" y="0"/>
                </a:moveTo>
                <a:lnTo>
                  <a:pt x="407653" y="0"/>
                </a:lnTo>
                <a:lnTo>
                  <a:pt x="407653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1857072">
            <a:off x="15025099" y="258609"/>
            <a:ext cx="407653" cy="395423"/>
          </a:xfrm>
          <a:custGeom>
            <a:avLst/>
            <a:gdLst/>
            <a:ahLst/>
            <a:cxnLst/>
            <a:rect l="l" t="t" r="r" b="b"/>
            <a:pathLst>
              <a:path w="407653" h="395423">
                <a:moveTo>
                  <a:pt x="0" y="0"/>
                </a:moveTo>
                <a:lnTo>
                  <a:pt x="407653" y="0"/>
                </a:lnTo>
                <a:lnTo>
                  <a:pt x="407653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1244453">
            <a:off x="15622483" y="510912"/>
            <a:ext cx="725429" cy="793904"/>
          </a:xfrm>
          <a:custGeom>
            <a:avLst/>
            <a:gdLst/>
            <a:ahLst/>
            <a:cxnLst/>
            <a:rect l="l" t="t" r="r" b="b"/>
            <a:pathLst>
              <a:path w="725429" h="793904">
                <a:moveTo>
                  <a:pt x="0" y="0"/>
                </a:moveTo>
                <a:lnTo>
                  <a:pt x="725430" y="0"/>
                </a:lnTo>
                <a:lnTo>
                  <a:pt x="725430" y="793904"/>
                </a:lnTo>
                <a:lnTo>
                  <a:pt x="0" y="7939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690657">
            <a:off x="16389472" y="226999"/>
            <a:ext cx="471006" cy="458642"/>
          </a:xfrm>
          <a:custGeom>
            <a:avLst/>
            <a:gdLst/>
            <a:ahLst/>
            <a:cxnLst/>
            <a:rect l="l" t="t" r="r" b="b"/>
            <a:pathLst>
              <a:path w="471006" h="458642">
                <a:moveTo>
                  <a:pt x="0" y="0"/>
                </a:moveTo>
                <a:lnTo>
                  <a:pt x="471006" y="0"/>
                </a:lnTo>
                <a:lnTo>
                  <a:pt x="471006" y="458642"/>
                </a:lnTo>
                <a:lnTo>
                  <a:pt x="0" y="4586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-3173967">
            <a:off x="16990961" y="2934855"/>
            <a:ext cx="471006" cy="458642"/>
          </a:xfrm>
          <a:custGeom>
            <a:avLst/>
            <a:gdLst/>
            <a:ahLst/>
            <a:cxnLst/>
            <a:rect l="l" t="t" r="r" b="b"/>
            <a:pathLst>
              <a:path w="471006" h="458642">
                <a:moveTo>
                  <a:pt x="0" y="0"/>
                </a:moveTo>
                <a:lnTo>
                  <a:pt x="471006" y="0"/>
                </a:lnTo>
                <a:lnTo>
                  <a:pt x="471006" y="458643"/>
                </a:lnTo>
                <a:lnTo>
                  <a:pt x="0" y="4586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3C9D8A-823A-4DD9-FB93-29FADF21C8EB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1 Introduction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AC1A1223-D100-FB6F-51A3-95405B8977B7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Problem Statement and Motivation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039B1DA1-A409-61A1-D427-98D076A3412C}"/>
              </a:ext>
            </a:extLst>
          </p:cNvPr>
          <p:cNvSpPr txBox="1"/>
          <p:nvPr/>
        </p:nvSpPr>
        <p:spPr>
          <a:xfrm>
            <a:off x="2496243" y="1663080"/>
            <a:ext cx="9771958" cy="5463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App aims to </a:t>
            </a:r>
            <a:r>
              <a:rPr lang="en-US" sz="4000" b="1" u="sng" spc="33" dirty="0">
                <a:solidFill>
                  <a:srgbClr val="00806C"/>
                </a:solidFill>
                <a:latin typeface="Josefin Sans"/>
              </a:rPr>
              <a:t>empower users to make informed dietary choices </a:t>
            </a: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and enhance their quality of life.</a:t>
            </a:r>
          </a:p>
          <a:p>
            <a:pPr>
              <a:lnSpc>
                <a:spcPct val="150000"/>
              </a:lnSpc>
            </a:pPr>
            <a:endParaRPr lang="en-US" sz="4000" spc="33" dirty="0">
              <a:solidFill>
                <a:srgbClr val="00806C"/>
              </a:solidFill>
              <a:latin typeface="Josefin Sans"/>
            </a:endParaRPr>
          </a:p>
          <a:p>
            <a:pPr>
              <a:lnSpc>
                <a:spcPct val="150000"/>
              </a:lnSpc>
            </a:pP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App will be </a:t>
            </a:r>
            <a:r>
              <a:rPr lang="en-US" sz="4000" b="1" u="sng" spc="33" dirty="0">
                <a:solidFill>
                  <a:srgbClr val="00806C"/>
                </a:solidFill>
                <a:latin typeface="Josefin Sans"/>
              </a:rPr>
              <a:t>user-friendly, accurate, and fast, </a:t>
            </a:r>
            <a:r>
              <a:rPr lang="en-US" sz="4000" spc="33" dirty="0">
                <a:solidFill>
                  <a:srgbClr val="00806C"/>
                </a:solidFill>
                <a:latin typeface="Josefin Sans"/>
              </a:rPr>
              <a:t>to cater to diverse food allergies.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3A1DD-41C2-DBA0-674B-8D108846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70" y="248251"/>
            <a:ext cx="5449479" cy="588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056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928387">
            <a:off x="17176942" y="6284086"/>
            <a:ext cx="719538" cy="1827398"/>
          </a:xfrm>
          <a:custGeom>
            <a:avLst/>
            <a:gdLst/>
            <a:ahLst/>
            <a:cxnLst/>
            <a:rect l="l" t="t" r="r" b="b"/>
            <a:pathLst>
              <a:path w="719538" h="1827398">
                <a:moveTo>
                  <a:pt x="0" y="0"/>
                </a:moveTo>
                <a:lnTo>
                  <a:pt x="719538" y="0"/>
                </a:lnTo>
                <a:lnTo>
                  <a:pt x="719538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1108938">
            <a:off x="14621431" y="7992980"/>
            <a:ext cx="3231810" cy="2848033"/>
          </a:xfrm>
          <a:custGeom>
            <a:avLst/>
            <a:gdLst/>
            <a:ahLst/>
            <a:cxnLst/>
            <a:rect l="l" t="t" r="r" b="b"/>
            <a:pathLst>
              <a:path w="3231810" h="2848033">
                <a:moveTo>
                  <a:pt x="0" y="0"/>
                </a:moveTo>
                <a:lnTo>
                  <a:pt x="3231810" y="0"/>
                </a:lnTo>
                <a:lnTo>
                  <a:pt x="3231810" y="2848033"/>
                </a:lnTo>
                <a:lnTo>
                  <a:pt x="0" y="2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528214">
            <a:off x="-145051" y="944518"/>
            <a:ext cx="1665022" cy="2979904"/>
          </a:xfrm>
          <a:custGeom>
            <a:avLst/>
            <a:gdLst/>
            <a:ahLst/>
            <a:cxnLst/>
            <a:rect l="l" t="t" r="r" b="b"/>
            <a:pathLst>
              <a:path w="1665022" h="2979904">
                <a:moveTo>
                  <a:pt x="0" y="0"/>
                </a:moveTo>
                <a:lnTo>
                  <a:pt x="1665021" y="0"/>
                </a:lnTo>
                <a:lnTo>
                  <a:pt x="1665021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1182141">
            <a:off x="343486" y="3257685"/>
            <a:ext cx="687946" cy="1239543"/>
          </a:xfrm>
          <a:custGeom>
            <a:avLst/>
            <a:gdLst/>
            <a:ahLst/>
            <a:cxnLst/>
            <a:rect l="l" t="t" r="r" b="b"/>
            <a:pathLst>
              <a:path w="687946" h="1239543">
                <a:moveTo>
                  <a:pt x="0" y="0"/>
                </a:moveTo>
                <a:lnTo>
                  <a:pt x="687947" y="0"/>
                </a:lnTo>
                <a:lnTo>
                  <a:pt x="687947" y="1239544"/>
                </a:lnTo>
                <a:lnTo>
                  <a:pt x="0" y="12395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2564189">
            <a:off x="715790" y="4489133"/>
            <a:ext cx="720319" cy="472709"/>
          </a:xfrm>
          <a:custGeom>
            <a:avLst/>
            <a:gdLst/>
            <a:ahLst/>
            <a:cxnLst/>
            <a:rect l="l" t="t" r="r" b="b"/>
            <a:pathLst>
              <a:path w="720319" h="472709">
                <a:moveTo>
                  <a:pt x="0" y="0"/>
                </a:moveTo>
                <a:lnTo>
                  <a:pt x="720320" y="0"/>
                </a:lnTo>
                <a:lnTo>
                  <a:pt x="720320" y="472709"/>
                </a:lnTo>
                <a:lnTo>
                  <a:pt x="0" y="472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-729677">
            <a:off x="318849" y="5739098"/>
            <a:ext cx="619974" cy="678494"/>
          </a:xfrm>
          <a:custGeom>
            <a:avLst/>
            <a:gdLst/>
            <a:ahLst/>
            <a:cxnLst/>
            <a:rect l="l" t="t" r="r" b="b"/>
            <a:pathLst>
              <a:path w="619974" h="678494">
                <a:moveTo>
                  <a:pt x="0" y="0"/>
                </a:moveTo>
                <a:lnTo>
                  <a:pt x="619974" y="0"/>
                </a:lnTo>
                <a:lnTo>
                  <a:pt x="619974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-1623800">
            <a:off x="249881" y="5292842"/>
            <a:ext cx="324791" cy="316265"/>
          </a:xfrm>
          <a:custGeom>
            <a:avLst/>
            <a:gdLst/>
            <a:ahLst/>
            <a:cxnLst/>
            <a:rect l="l" t="t" r="r" b="b"/>
            <a:pathLst>
              <a:path w="324791" h="316265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3549923">
            <a:off x="150566" y="4686896"/>
            <a:ext cx="324791" cy="316265"/>
          </a:xfrm>
          <a:custGeom>
            <a:avLst/>
            <a:gdLst/>
            <a:ahLst/>
            <a:cxnLst/>
            <a:rect l="l" t="t" r="r" b="b"/>
            <a:pathLst>
              <a:path w="324791" h="316265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-610609">
            <a:off x="929862" y="5230258"/>
            <a:ext cx="328614" cy="348662"/>
          </a:xfrm>
          <a:custGeom>
            <a:avLst/>
            <a:gdLst/>
            <a:ahLst/>
            <a:cxnLst/>
            <a:rect l="l" t="t" r="r" b="b"/>
            <a:pathLst>
              <a:path w="328614" h="348662">
                <a:moveTo>
                  <a:pt x="0" y="0"/>
                </a:moveTo>
                <a:lnTo>
                  <a:pt x="328614" y="0"/>
                </a:lnTo>
                <a:lnTo>
                  <a:pt x="328614" y="348662"/>
                </a:lnTo>
                <a:lnTo>
                  <a:pt x="0" y="3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>
            <a:off x="595354" y="4994949"/>
            <a:ext cx="306291" cy="297102"/>
          </a:xfrm>
          <a:custGeom>
            <a:avLst/>
            <a:gdLst/>
            <a:ahLst/>
            <a:cxnLst/>
            <a:rect l="l" t="t" r="r" b="b"/>
            <a:pathLst>
              <a:path w="306291" h="297102">
                <a:moveTo>
                  <a:pt x="0" y="0"/>
                </a:moveTo>
                <a:lnTo>
                  <a:pt x="306291" y="0"/>
                </a:lnTo>
                <a:lnTo>
                  <a:pt x="306291" y="297102"/>
                </a:lnTo>
                <a:lnTo>
                  <a:pt x="0" y="297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-1132484" flipH="1">
            <a:off x="17011297" y="3013298"/>
            <a:ext cx="1520670" cy="2721558"/>
          </a:xfrm>
          <a:custGeom>
            <a:avLst/>
            <a:gdLst/>
            <a:ahLst/>
            <a:cxnLst/>
            <a:rect l="l" t="t" r="r" b="b"/>
            <a:pathLst>
              <a:path w="1520670" h="2721558">
                <a:moveTo>
                  <a:pt x="1520671" y="0"/>
                </a:moveTo>
                <a:lnTo>
                  <a:pt x="0" y="0"/>
                </a:lnTo>
                <a:lnTo>
                  <a:pt x="0" y="2721557"/>
                </a:lnTo>
                <a:lnTo>
                  <a:pt x="1520671" y="2721557"/>
                </a:lnTo>
                <a:lnTo>
                  <a:pt x="1520671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 rot="2024416">
            <a:off x="16756611" y="4669615"/>
            <a:ext cx="743854" cy="1714937"/>
          </a:xfrm>
          <a:custGeom>
            <a:avLst/>
            <a:gdLst/>
            <a:ahLst/>
            <a:cxnLst/>
            <a:rect l="l" t="t" r="r" b="b"/>
            <a:pathLst>
              <a:path w="743854" h="1714937">
                <a:moveTo>
                  <a:pt x="0" y="0"/>
                </a:moveTo>
                <a:lnTo>
                  <a:pt x="743854" y="0"/>
                </a:lnTo>
                <a:lnTo>
                  <a:pt x="743854" y="1714937"/>
                </a:lnTo>
                <a:lnTo>
                  <a:pt x="0" y="17149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-798013">
            <a:off x="17575849" y="5193700"/>
            <a:ext cx="502177" cy="1088730"/>
          </a:xfrm>
          <a:custGeom>
            <a:avLst/>
            <a:gdLst/>
            <a:ahLst/>
            <a:cxnLst/>
            <a:rect l="l" t="t" r="r" b="b"/>
            <a:pathLst>
              <a:path w="502177" h="1088730">
                <a:moveTo>
                  <a:pt x="0" y="0"/>
                </a:moveTo>
                <a:lnTo>
                  <a:pt x="502177" y="0"/>
                </a:lnTo>
                <a:lnTo>
                  <a:pt x="502177" y="1088730"/>
                </a:lnTo>
                <a:lnTo>
                  <a:pt x="0" y="1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229443" y="1993983"/>
            <a:ext cx="15401664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To </a:t>
            </a:r>
            <a:r>
              <a:rPr lang="en-US" sz="3600" b="1" u="sng" spc="33" dirty="0">
                <a:solidFill>
                  <a:srgbClr val="00806C"/>
                </a:solidFill>
                <a:latin typeface="Josefin Sans"/>
              </a:rPr>
              <a:t>identify allergens</a:t>
            </a: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, present in food ingredients simply by photographing the food's ingredient list. </a:t>
            </a:r>
          </a:p>
          <a:p>
            <a:pPr>
              <a:lnSpc>
                <a:spcPct val="150000"/>
              </a:lnSpc>
            </a:pPr>
            <a:endParaRPr lang="en-US" sz="3600" spc="33" dirty="0">
              <a:solidFill>
                <a:srgbClr val="00806C"/>
              </a:solidFill>
              <a:latin typeface="Josefin Sans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To achieve a </a:t>
            </a:r>
            <a:r>
              <a:rPr lang="en-US" sz="3600" b="1" u="sng" spc="33" dirty="0">
                <a:solidFill>
                  <a:srgbClr val="00806C"/>
                </a:solidFill>
                <a:latin typeface="Josefin Sans"/>
              </a:rPr>
              <a:t>minimum image recognition accuracy of 90%</a:t>
            </a: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, ensuring user safety and fostering trust.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3600" spc="33" dirty="0">
              <a:solidFill>
                <a:srgbClr val="00806C"/>
              </a:solidFill>
              <a:latin typeface="Josefin Sans"/>
            </a:endParaRPr>
          </a:p>
          <a:p>
            <a:r>
              <a:rPr lang="en-MY" sz="3600" b="1" spc="33" dirty="0">
                <a:solidFill>
                  <a:srgbClr val="00806C"/>
                </a:solidFill>
                <a:latin typeface="Josefin Sans"/>
              </a:rPr>
              <a:t>Database Objective Adjusted:</a:t>
            </a:r>
          </a:p>
          <a:p>
            <a:r>
              <a:rPr lang="en-MY" sz="3600" spc="33" dirty="0">
                <a:solidFill>
                  <a:srgbClr val="00806C"/>
                </a:solidFill>
                <a:latin typeface="Josefin Sans"/>
              </a:rPr>
              <a:t>-  Original goal of </a:t>
            </a:r>
            <a:r>
              <a:rPr lang="en-MY" sz="3600" b="1" u="sng" spc="33" dirty="0">
                <a:solidFill>
                  <a:srgbClr val="00806C"/>
                </a:solidFill>
                <a:latin typeface="Josefin Sans"/>
              </a:rPr>
              <a:t>maintaining a database for 1,000 food types </a:t>
            </a:r>
            <a:r>
              <a:rPr lang="en-MY" sz="3600" spc="33" dirty="0">
                <a:solidFill>
                  <a:srgbClr val="00806C"/>
                </a:solidFill>
                <a:latin typeface="Josefin Sans"/>
              </a:rPr>
              <a:t>was not achieved.</a:t>
            </a:r>
          </a:p>
          <a:p>
            <a:r>
              <a:rPr lang="en-MY" sz="3600" spc="33" dirty="0">
                <a:solidFill>
                  <a:srgbClr val="00806C"/>
                </a:solidFill>
                <a:latin typeface="Josefin Sans"/>
              </a:rPr>
              <a:t>-  Shifted focus to </a:t>
            </a:r>
            <a:r>
              <a:rPr lang="en-MY" sz="3600" b="1" u="sng" spc="33" dirty="0">
                <a:solidFill>
                  <a:srgbClr val="00806C"/>
                </a:solidFill>
                <a:latin typeface="Josefin Sans"/>
              </a:rPr>
              <a:t>enable simultaneous detection of multiple allergen</a:t>
            </a:r>
            <a:r>
              <a:rPr lang="en-MY" sz="3600" b="1" spc="33" dirty="0">
                <a:solidFill>
                  <a:srgbClr val="00806C"/>
                </a:solidFill>
                <a:latin typeface="Josefin Sans"/>
              </a:rPr>
              <a:t>s </a:t>
            </a:r>
            <a:r>
              <a:rPr lang="en-MY" sz="3600" spc="33" dirty="0">
                <a:solidFill>
                  <a:srgbClr val="00806C"/>
                </a:solidFill>
                <a:latin typeface="Josefin Sans"/>
              </a:rPr>
              <a:t>in a single food ingredient list.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75D069-740F-9B12-7768-45F3C24359B1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1 Introduction</a:t>
            </a: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025A0DE4-16DF-C3E9-D9B6-BD41742B183A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Project Scope and Objective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814194">
            <a:off x="-1828929" y="-1502317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735150">
            <a:off x="356079" y="8151094"/>
            <a:ext cx="1814276" cy="2479731"/>
          </a:xfrm>
          <a:custGeom>
            <a:avLst/>
            <a:gdLst/>
            <a:ahLst/>
            <a:cxnLst/>
            <a:rect l="l" t="t" r="r" b="b"/>
            <a:pathLst>
              <a:path w="1814276" h="2479731">
                <a:moveTo>
                  <a:pt x="0" y="0"/>
                </a:moveTo>
                <a:lnTo>
                  <a:pt x="1814276" y="0"/>
                </a:lnTo>
                <a:lnTo>
                  <a:pt x="1814276" y="2479731"/>
                </a:lnTo>
                <a:lnTo>
                  <a:pt x="0" y="24797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2139004">
            <a:off x="1768938" y="8889621"/>
            <a:ext cx="1216871" cy="2177845"/>
          </a:xfrm>
          <a:custGeom>
            <a:avLst/>
            <a:gdLst/>
            <a:ahLst/>
            <a:cxnLst/>
            <a:rect l="l" t="t" r="r" b="b"/>
            <a:pathLst>
              <a:path w="1216871" h="2177845">
                <a:moveTo>
                  <a:pt x="0" y="0"/>
                </a:moveTo>
                <a:lnTo>
                  <a:pt x="1216870" y="0"/>
                </a:lnTo>
                <a:lnTo>
                  <a:pt x="1216870" y="2177845"/>
                </a:lnTo>
                <a:lnTo>
                  <a:pt x="0" y="21778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-435559">
            <a:off x="-215506" y="6217659"/>
            <a:ext cx="1426227" cy="1338870"/>
          </a:xfrm>
          <a:custGeom>
            <a:avLst/>
            <a:gdLst/>
            <a:ahLst/>
            <a:cxnLst/>
            <a:rect l="l" t="t" r="r" b="b"/>
            <a:pathLst>
              <a:path w="1426227" h="1338870">
                <a:moveTo>
                  <a:pt x="0" y="0"/>
                </a:moveTo>
                <a:lnTo>
                  <a:pt x="1426227" y="0"/>
                </a:lnTo>
                <a:lnTo>
                  <a:pt x="1426227" y="1338870"/>
                </a:lnTo>
                <a:lnTo>
                  <a:pt x="0" y="1338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895364">
            <a:off x="-758517" y="4460710"/>
            <a:ext cx="1920667" cy="1641530"/>
          </a:xfrm>
          <a:custGeom>
            <a:avLst/>
            <a:gdLst/>
            <a:ahLst/>
            <a:cxnLst/>
            <a:rect l="l" t="t" r="r" b="b"/>
            <a:pathLst>
              <a:path w="1920667" h="1641530">
                <a:moveTo>
                  <a:pt x="0" y="0"/>
                </a:moveTo>
                <a:lnTo>
                  <a:pt x="1920667" y="0"/>
                </a:lnTo>
                <a:lnTo>
                  <a:pt x="1920667" y="1641530"/>
                </a:lnTo>
                <a:lnTo>
                  <a:pt x="0" y="16415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1395598">
            <a:off x="16837683" y="1379727"/>
            <a:ext cx="747985" cy="1348530"/>
          </a:xfrm>
          <a:custGeom>
            <a:avLst/>
            <a:gdLst/>
            <a:ahLst/>
            <a:cxnLst/>
            <a:rect l="l" t="t" r="r" b="b"/>
            <a:pathLst>
              <a:path w="747985" h="1348530">
                <a:moveTo>
                  <a:pt x="0" y="0"/>
                </a:moveTo>
                <a:lnTo>
                  <a:pt x="747984" y="0"/>
                </a:lnTo>
                <a:lnTo>
                  <a:pt x="747984" y="1348530"/>
                </a:lnTo>
                <a:lnTo>
                  <a:pt x="0" y="13485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-546956">
            <a:off x="14936871" y="493739"/>
            <a:ext cx="668186" cy="833287"/>
          </a:xfrm>
          <a:custGeom>
            <a:avLst/>
            <a:gdLst/>
            <a:ahLst/>
            <a:cxnLst/>
            <a:rect l="l" t="t" r="r" b="b"/>
            <a:pathLst>
              <a:path w="668186" h="833287">
                <a:moveTo>
                  <a:pt x="0" y="0"/>
                </a:moveTo>
                <a:lnTo>
                  <a:pt x="668187" y="0"/>
                </a:lnTo>
                <a:lnTo>
                  <a:pt x="668187" y="833287"/>
                </a:lnTo>
                <a:lnTo>
                  <a:pt x="0" y="8332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1008181">
            <a:off x="17548524" y="2535387"/>
            <a:ext cx="466819" cy="454682"/>
          </a:xfrm>
          <a:custGeom>
            <a:avLst/>
            <a:gdLst/>
            <a:ahLst/>
            <a:cxnLst/>
            <a:rect l="l" t="t" r="r" b="b"/>
            <a:pathLst>
              <a:path w="466819" h="454682">
                <a:moveTo>
                  <a:pt x="0" y="0"/>
                </a:moveTo>
                <a:lnTo>
                  <a:pt x="466819" y="0"/>
                </a:lnTo>
                <a:lnTo>
                  <a:pt x="466819" y="454682"/>
                </a:lnTo>
                <a:lnTo>
                  <a:pt x="0" y="4546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9329421">
            <a:off x="15687088" y="341188"/>
            <a:ext cx="466819" cy="454682"/>
          </a:xfrm>
          <a:custGeom>
            <a:avLst/>
            <a:gdLst/>
            <a:ahLst/>
            <a:cxnLst/>
            <a:rect l="l" t="t" r="r" b="b"/>
            <a:pathLst>
              <a:path w="466819" h="454682">
                <a:moveTo>
                  <a:pt x="0" y="0"/>
                </a:moveTo>
                <a:lnTo>
                  <a:pt x="466819" y="0"/>
                </a:lnTo>
                <a:lnTo>
                  <a:pt x="466819" y="454681"/>
                </a:lnTo>
                <a:lnTo>
                  <a:pt x="0" y="4546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723730">
            <a:off x="16415320" y="649612"/>
            <a:ext cx="692579" cy="758176"/>
          </a:xfrm>
          <a:custGeom>
            <a:avLst/>
            <a:gdLst/>
            <a:ahLst/>
            <a:cxnLst/>
            <a:rect l="l" t="t" r="r" b="b"/>
            <a:pathLst>
              <a:path w="692579" h="758176">
                <a:moveTo>
                  <a:pt x="0" y="0"/>
                </a:moveTo>
                <a:lnTo>
                  <a:pt x="692579" y="0"/>
                </a:lnTo>
                <a:lnTo>
                  <a:pt x="692579" y="758176"/>
                </a:lnTo>
                <a:lnTo>
                  <a:pt x="0" y="7581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600265">
            <a:off x="17270143" y="3110971"/>
            <a:ext cx="824516" cy="1116004"/>
          </a:xfrm>
          <a:custGeom>
            <a:avLst/>
            <a:gdLst/>
            <a:ahLst/>
            <a:cxnLst/>
            <a:rect l="l" t="t" r="r" b="b"/>
            <a:pathLst>
              <a:path w="824516" h="1116004">
                <a:moveTo>
                  <a:pt x="0" y="0"/>
                </a:moveTo>
                <a:lnTo>
                  <a:pt x="824516" y="0"/>
                </a:lnTo>
                <a:lnTo>
                  <a:pt x="824516" y="1116004"/>
                </a:lnTo>
                <a:lnTo>
                  <a:pt x="0" y="111600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-2946178">
            <a:off x="17571404" y="613751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0" y="0"/>
                </a:lnTo>
                <a:lnTo>
                  <a:pt x="478210" y="858032"/>
                </a:lnTo>
                <a:lnTo>
                  <a:pt x="0" y="85803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 rot="-858500">
            <a:off x="3280899" y="9258300"/>
            <a:ext cx="1290759" cy="1079397"/>
          </a:xfrm>
          <a:custGeom>
            <a:avLst/>
            <a:gdLst/>
            <a:ahLst/>
            <a:cxnLst/>
            <a:rect l="l" t="t" r="r" b="b"/>
            <a:pathLst>
              <a:path w="1290759" h="1079397">
                <a:moveTo>
                  <a:pt x="0" y="0"/>
                </a:moveTo>
                <a:lnTo>
                  <a:pt x="1290759" y="0"/>
                </a:lnTo>
                <a:lnTo>
                  <a:pt x="1290759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1670711">
            <a:off x="274382" y="3329705"/>
            <a:ext cx="1017186" cy="980313"/>
          </a:xfrm>
          <a:custGeom>
            <a:avLst/>
            <a:gdLst/>
            <a:ahLst/>
            <a:cxnLst/>
            <a:rect l="l" t="t" r="r" b="b"/>
            <a:pathLst>
              <a:path w="1017186" h="980313">
                <a:moveTo>
                  <a:pt x="0" y="0"/>
                </a:moveTo>
                <a:lnTo>
                  <a:pt x="1017186" y="0"/>
                </a:lnTo>
                <a:lnTo>
                  <a:pt x="1017186" y="980313"/>
                </a:lnTo>
                <a:lnTo>
                  <a:pt x="0" y="98031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34896" y="1475828"/>
            <a:ext cx="14816709" cy="6509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Identifying allergens in meals using </a:t>
            </a:r>
            <a:r>
              <a:rPr lang="en-US" sz="3600" b="1" u="sng" spc="33" dirty="0">
                <a:solidFill>
                  <a:srgbClr val="00806C"/>
                </a:solidFill>
                <a:latin typeface="Josefin Sans"/>
              </a:rPr>
              <a:t>food ingredient label photos.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App </a:t>
            </a:r>
            <a:r>
              <a:rPr lang="en-US" sz="3600" b="1" u="sng" spc="33" dirty="0">
                <a:solidFill>
                  <a:srgbClr val="00806C"/>
                </a:solidFill>
                <a:latin typeface="Josefin Sans"/>
              </a:rPr>
              <a:t>provides rapid feedback for allergy risk assessment </a:t>
            </a: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before food consumption or purchase.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Allows users to </a:t>
            </a:r>
            <a:r>
              <a:rPr lang="en-US" sz="3600" b="1" u="sng" spc="33" dirty="0">
                <a:solidFill>
                  <a:srgbClr val="00806C"/>
                </a:solidFill>
                <a:latin typeface="Josefin Sans"/>
              </a:rPr>
              <a:t>upload or edit food-related information</a:t>
            </a: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Aims to </a:t>
            </a:r>
            <a:r>
              <a:rPr lang="en-US" sz="3600" b="1" u="sng" spc="33" dirty="0">
                <a:solidFill>
                  <a:srgbClr val="00806C"/>
                </a:solidFill>
                <a:latin typeface="Josefin Sans"/>
              </a:rPr>
              <a:t>enhance quality of life for consumers </a:t>
            </a:r>
            <a:r>
              <a:rPr lang="en-US" sz="3600" spc="33" dirty="0">
                <a:solidFill>
                  <a:srgbClr val="00806C"/>
                </a:solidFill>
                <a:latin typeface="Josefin Sans"/>
              </a:rPr>
              <a:t>with food allergies by enabling safer and more enjoyable food experiences.</a:t>
            </a:r>
          </a:p>
        </p:txBody>
      </p:sp>
      <p:sp>
        <p:nvSpPr>
          <p:cNvPr id="22" name="Freeform 22"/>
          <p:cNvSpPr/>
          <p:nvPr/>
        </p:nvSpPr>
        <p:spPr>
          <a:xfrm rot="1227500">
            <a:off x="17763531" y="1867898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3447144">
            <a:off x="17031364" y="2962809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6421330">
            <a:off x="14468179" y="259976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 rot="4125597">
            <a:off x="16335658" y="259976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C3BF7E-103D-89B5-8B9A-AED7497E9067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1 Introduction</a:t>
            </a: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D6F2A4C4-3B3D-13A3-7FBE-0BFC6B53F6DC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Contribution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856804" y="-1032328"/>
            <a:ext cx="5193735" cy="533641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636885" y="2856826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2428912">
            <a:off x="458818" y="5221977"/>
            <a:ext cx="757243" cy="1539111"/>
          </a:xfrm>
          <a:custGeom>
            <a:avLst/>
            <a:gdLst/>
            <a:ahLst/>
            <a:cxnLst/>
            <a:rect l="l" t="t" r="r" b="b"/>
            <a:pathLst>
              <a:path w="757243" h="1539111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330495">
            <a:off x="15806924" y="8035419"/>
            <a:ext cx="2031612" cy="2445761"/>
          </a:xfrm>
          <a:custGeom>
            <a:avLst/>
            <a:gdLst/>
            <a:ahLst/>
            <a:cxnLst/>
            <a:rect l="l" t="t" r="r" b="b"/>
            <a:pathLst>
              <a:path w="2031612" h="2445761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-689160">
            <a:off x="172480" y="2747391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1866795">
            <a:off x="-154667" y="827987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-1289243" flipH="1">
            <a:off x="16979679" y="2497925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-632550">
            <a:off x="283587" y="3797785"/>
            <a:ext cx="1107705" cy="1090720"/>
          </a:xfrm>
          <a:custGeom>
            <a:avLst/>
            <a:gdLst/>
            <a:ahLst/>
            <a:cxnLst/>
            <a:rect l="l" t="t" r="r" b="b"/>
            <a:pathLst>
              <a:path w="1107705" h="1090720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1444445">
            <a:off x="650195" y="9264053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8583982">
            <a:off x="129083" y="4132541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-5496185">
            <a:off x="-355168" y="9191399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904354">
            <a:off x="16597207" y="4472845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815615">
            <a:off x="1917246" y="9312251"/>
            <a:ext cx="1012805" cy="668668"/>
          </a:xfrm>
          <a:custGeom>
            <a:avLst/>
            <a:gdLst/>
            <a:ahLst/>
            <a:cxnLst/>
            <a:rect l="l" t="t" r="r" b="b"/>
            <a:pathLst>
              <a:path w="1012805" h="668668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 rot="7376262">
            <a:off x="17594351" y="5102141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1990099">
            <a:off x="16594023" y="6003853"/>
            <a:ext cx="1109647" cy="1069700"/>
          </a:xfrm>
          <a:custGeom>
            <a:avLst/>
            <a:gdLst/>
            <a:ahLst/>
            <a:cxnLst/>
            <a:rect l="l" t="t" r="r" b="b"/>
            <a:pathLst>
              <a:path w="1109647" h="1069700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-1696908">
            <a:off x="17651923" y="6966270"/>
            <a:ext cx="507928" cy="911355"/>
          </a:xfrm>
          <a:custGeom>
            <a:avLst/>
            <a:gdLst/>
            <a:ahLst/>
            <a:cxnLst/>
            <a:rect l="l" t="t" r="r" b="b"/>
            <a:pathLst>
              <a:path w="507928" h="911355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142799">
            <a:off x="17756222" y="5934014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2700000">
            <a:off x="17796785" y="643718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-1915417">
            <a:off x="17234213" y="556520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481083">
            <a:off x="17276181" y="754346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 rot="683805">
            <a:off x="14479641" y="9258300"/>
            <a:ext cx="1290790" cy="1079397"/>
          </a:xfrm>
          <a:custGeom>
            <a:avLst/>
            <a:gdLst/>
            <a:ahLst/>
            <a:cxnLst/>
            <a:rect l="l" t="t" r="r" b="b"/>
            <a:pathLst>
              <a:path w="1290790" h="1079397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 rot="-1142799">
            <a:off x="164641" y="946634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 rot="7376262">
            <a:off x="1205299" y="9305207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Freeform 29"/>
          <p:cNvSpPr/>
          <p:nvPr/>
        </p:nvSpPr>
        <p:spPr>
          <a:xfrm rot="3091028">
            <a:off x="740852" y="980543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0" name="Freeform 30"/>
          <p:cNvSpPr/>
          <p:nvPr/>
        </p:nvSpPr>
        <p:spPr>
          <a:xfrm rot="-1538165">
            <a:off x="1233061" y="9894936"/>
            <a:ext cx="619791" cy="678494"/>
          </a:xfrm>
          <a:custGeom>
            <a:avLst/>
            <a:gdLst/>
            <a:ahLst/>
            <a:cxnLst/>
            <a:rect l="l" t="t" r="r" b="b"/>
            <a:pathLst>
              <a:path w="619791" h="678494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Freeform 33"/>
          <p:cNvSpPr/>
          <p:nvPr/>
        </p:nvSpPr>
        <p:spPr>
          <a:xfrm rot="-2407817">
            <a:off x="901535" y="4781972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9011276">
            <a:off x="-495255" y="9604491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EC2DAC-54FF-4EDD-0D82-3B8B38CF99C8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2 Literature </a:t>
            </a:r>
            <a:r>
              <a:rPr lang="en-US" altLang="zh-CN" sz="2400" spc="33" dirty="0">
                <a:solidFill>
                  <a:schemeClr val="bg1"/>
                </a:solidFill>
                <a:latin typeface="Josefin Sans"/>
              </a:rPr>
              <a:t>Review</a:t>
            </a:r>
            <a:endParaRPr lang="en-US" sz="2400" spc="33" dirty="0">
              <a:solidFill>
                <a:schemeClr val="bg1"/>
              </a:solidFill>
              <a:latin typeface="Josefin Sans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D9F86F05-0F36-1C61-AA98-6A3F2543CAA0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Literature Review </a:t>
            </a: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(Application)</a:t>
            </a:r>
            <a:endParaRPr lang="en-US" sz="7200" u="sng" spc="168" dirty="0">
              <a:solidFill>
                <a:srgbClr val="00806C"/>
              </a:solidFill>
              <a:latin typeface="Haettenschweiler" panose="020B070604090206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FC379F-7279-63B3-D249-DE13B966A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39053"/>
              </p:ext>
            </p:extLst>
          </p:nvPr>
        </p:nvGraphicFramePr>
        <p:xfrm>
          <a:off x="1321614" y="1070742"/>
          <a:ext cx="15447356" cy="835559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861839">
                  <a:extLst>
                    <a:ext uri="{9D8B030D-6E8A-4147-A177-3AD203B41FA5}">
                      <a16:colId xmlns:a16="http://schemas.microsoft.com/office/drawing/2014/main" val="3173301471"/>
                    </a:ext>
                  </a:extLst>
                </a:gridCol>
                <a:gridCol w="3427147">
                  <a:extLst>
                    <a:ext uri="{9D8B030D-6E8A-4147-A177-3AD203B41FA5}">
                      <a16:colId xmlns:a16="http://schemas.microsoft.com/office/drawing/2014/main" val="3005931337"/>
                    </a:ext>
                  </a:extLst>
                </a:gridCol>
                <a:gridCol w="4296531">
                  <a:extLst>
                    <a:ext uri="{9D8B030D-6E8A-4147-A177-3AD203B41FA5}">
                      <a16:colId xmlns:a16="http://schemas.microsoft.com/office/drawing/2014/main" val="4256246574"/>
                    </a:ext>
                  </a:extLst>
                </a:gridCol>
                <a:gridCol w="3861839">
                  <a:extLst>
                    <a:ext uri="{9D8B030D-6E8A-4147-A177-3AD203B41FA5}">
                      <a16:colId xmlns:a16="http://schemas.microsoft.com/office/drawing/2014/main" val="1282701076"/>
                    </a:ext>
                  </a:extLst>
                </a:gridCol>
              </a:tblGrid>
              <a:tr h="7305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Article Title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Objective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Techniques Used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Application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669239"/>
                  </a:ext>
                </a:extLst>
              </a:tr>
              <a:tr h="76250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Android Application for Food Allergy Detection using Machine Learning Technique 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Predict food composition using machine learning.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Long Short-Term Memory (LSTM) Networks</a:t>
                      </a:r>
                      <a:r>
                        <a:rPr lang="en-MY" sz="2800" dirty="0">
                          <a:effectLst/>
                        </a:rPr>
                        <a:t>: Predict food allergies in early life.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Convolutional Neural Networks (CNNs): </a:t>
                      </a:r>
                      <a:r>
                        <a:rPr lang="en-MY" sz="2800" dirty="0">
                          <a:effectLst/>
                        </a:rPr>
                        <a:t>Identify food items in images.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 - </a:t>
                      </a:r>
                      <a:r>
                        <a:rPr lang="en-MY" sz="2800" b="1" dirty="0">
                          <a:effectLst/>
                        </a:rPr>
                        <a:t>Image Processing</a:t>
                      </a:r>
                      <a:r>
                        <a:rPr lang="en-MY" sz="2800" dirty="0">
                          <a:effectLst/>
                        </a:rPr>
                        <a:t>: Obtain ingredients through image processing.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Threshold Segmentation Technology</a:t>
                      </a:r>
                      <a:r>
                        <a:rPr lang="en-MY" sz="2800" dirty="0">
                          <a:effectLst/>
                        </a:rPr>
                        <a:t>: Detect foreign bodies in food.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Provides personalized allergy warnings based on food composition.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84612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856804" y="-1032328"/>
            <a:ext cx="5193735" cy="533641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636885" y="2856826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2428912">
            <a:off x="458818" y="5221977"/>
            <a:ext cx="757243" cy="1539111"/>
          </a:xfrm>
          <a:custGeom>
            <a:avLst/>
            <a:gdLst/>
            <a:ahLst/>
            <a:cxnLst/>
            <a:rect l="l" t="t" r="r" b="b"/>
            <a:pathLst>
              <a:path w="757243" h="1539111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330495">
            <a:off x="15806924" y="8035419"/>
            <a:ext cx="2031612" cy="2445761"/>
          </a:xfrm>
          <a:custGeom>
            <a:avLst/>
            <a:gdLst/>
            <a:ahLst/>
            <a:cxnLst/>
            <a:rect l="l" t="t" r="r" b="b"/>
            <a:pathLst>
              <a:path w="2031612" h="2445761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-689160">
            <a:off x="172480" y="2747391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 rot="1866795">
            <a:off x="-154667" y="827987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 rot="-1289243" flipH="1">
            <a:off x="16979679" y="2497925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 rot="-632550">
            <a:off x="283587" y="3797785"/>
            <a:ext cx="1107705" cy="1090720"/>
          </a:xfrm>
          <a:custGeom>
            <a:avLst/>
            <a:gdLst/>
            <a:ahLst/>
            <a:cxnLst/>
            <a:rect l="l" t="t" r="r" b="b"/>
            <a:pathLst>
              <a:path w="1107705" h="1090720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 rot="1444445">
            <a:off x="650195" y="9264053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 rot="8583982">
            <a:off x="129083" y="4132541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 rot="-5496185">
            <a:off x="-355168" y="9191399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 rot="904354">
            <a:off x="16597207" y="4472845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 rot="815615">
            <a:off x="1917246" y="9312251"/>
            <a:ext cx="1012805" cy="668668"/>
          </a:xfrm>
          <a:custGeom>
            <a:avLst/>
            <a:gdLst/>
            <a:ahLst/>
            <a:cxnLst/>
            <a:rect l="l" t="t" r="r" b="b"/>
            <a:pathLst>
              <a:path w="1012805" h="668668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 rot="7376262">
            <a:off x="17594351" y="5102141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 rot="1990099">
            <a:off x="16594023" y="6003853"/>
            <a:ext cx="1109647" cy="1069700"/>
          </a:xfrm>
          <a:custGeom>
            <a:avLst/>
            <a:gdLst/>
            <a:ahLst/>
            <a:cxnLst/>
            <a:rect l="l" t="t" r="r" b="b"/>
            <a:pathLst>
              <a:path w="1109647" h="1069700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 rot="-1696908">
            <a:off x="17651923" y="6966270"/>
            <a:ext cx="507928" cy="911355"/>
          </a:xfrm>
          <a:custGeom>
            <a:avLst/>
            <a:gdLst/>
            <a:ahLst/>
            <a:cxnLst/>
            <a:rect l="l" t="t" r="r" b="b"/>
            <a:pathLst>
              <a:path w="507928" h="911355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 rot="-1142799">
            <a:off x="17756222" y="5934014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2700000">
            <a:off x="17796785" y="643718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 rot="-1915417">
            <a:off x="17234213" y="556520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 rot="3481083">
            <a:off x="17276181" y="754346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 rot="683805">
            <a:off x="14479641" y="9258300"/>
            <a:ext cx="1290790" cy="1079397"/>
          </a:xfrm>
          <a:custGeom>
            <a:avLst/>
            <a:gdLst/>
            <a:ahLst/>
            <a:cxnLst/>
            <a:rect l="l" t="t" r="r" b="b"/>
            <a:pathLst>
              <a:path w="1290790" h="1079397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 rot="-1142799">
            <a:off x="164641" y="946634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 rot="7376262">
            <a:off x="1205299" y="9305207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Freeform 29"/>
          <p:cNvSpPr/>
          <p:nvPr/>
        </p:nvSpPr>
        <p:spPr>
          <a:xfrm rot="3091028">
            <a:off x="740852" y="9805437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0" name="Freeform 30"/>
          <p:cNvSpPr/>
          <p:nvPr/>
        </p:nvSpPr>
        <p:spPr>
          <a:xfrm rot="-1538165">
            <a:off x="1233061" y="9894936"/>
            <a:ext cx="619791" cy="678494"/>
          </a:xfrm>
          <a:custGeom>
            <a:avLst/>
            <a:gdLst/>
            <a:ahLst/>
            <a:cxnLst/>
            <a:rect l="l" t="t" r="r" b="b"/>
            <a:pathLst>
              <a:path w="619791" h="678494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Freeform 33"/>
          <p:cNvSpPr/>
          <p:nvPr/>
        </p:nvSpPr>
        <p:spPr>
          <a:xfrm rot="-2407817">
            <a:off x="901535" y="4781972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 rot="9011276">
            <a:off x="-495255" y="9604491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EC2DAC-54FF-4EDD-0D82-3B8B38CF99C8}"/>
              </a:ext>
            </a:extLst>
          </p:cNvPr>
          <p:cNvSpPr txBox="1"/>
          <p:nvPr/>
        </p:nvSpPr>
        <p:spPr>
          <a:xfrm>
            <a:off x="-297783" y="17419"/>
            <a:ext cx="5365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236" lvl="1"/>
            <a:r>
              <a:rPr lang="en-US" sz="2400" spc="33" dirty="0">
                <a:solidFill>
                  <a:schemeClr val="bg1"/>
                </a:solidFill>
                <a:latin typeface="Josefin Sans"/>
              </a:rPr>
              <a:t>Chapter 2 Literature </a:t>
            </a:r>
            <a:r>
              <a:rPr lang="en-US" altLang="zh-CN" sz="2400" spc="33" dirty="0">
                <a:solidFill>
                  <a:schemeClr val="bg1"/>
                </a:solidFill>
                <a:latin typeface="Josefin Sans"/>
              </a:rPr>
              <a:t>Review</a:t>
            </a:r>
            <a:endParaRPr lang="en-US" sz="2400" spc="33" dirty="0">
              <a:solidFill>
                <a:schemeClr val="bg1"/>
              </a:solidFill>
              <a:latin typeface="Josefin San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FC379F-7279-63B3-D249-DE13B966A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053607"/>
              </p:ext>
            </p:extLst>
          </p:nvPr>
        </p:nvGraphicFramePr>
        <p:xfrm>
          <a:off x="1240485" y="1403957"/>
          <a:ext cx="15505056" cy="826525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876264">
                  <a:extLst>
                    <a:ext uri="{9D8B030D-6E8A-4147-A177-3AD203B41FA5}">
                      <a16:colId xmlns:a16="http://schemas.microsoft.com/office/drawing/2014/main" val="3173301471"/>
                    </a:ext>
                  </a:extLst>
                </a:gridCol>
                <a:gridCol w="3341451">
                  <a:extLst>
                    <a:ext uri="{9D8B030D-6E8A-4147-A177-3AD203B41FA5}">
                      <a16:colId xmlns:a16="http://schemas.microsoft.com/office/drawing/2014/main" val="3005931337"/>
                    </a:ext>
                  </a:extLst>
                </a:gridCol>
                <a:gridCol w="4411077">
                  <a:extLst>
                    <a:ext uri="{9D8B030D-6E8A-4147-A177-3AD203B41FA5}">
                      <a16:colId xmlns:a16="http://schemas.microsoft.com/office/drawing/2014/main" val="4256246574"/>
                    </a:ext>
                  </a:extLst>
                </a:gridCol>
                <a:gridCol w="3876264">
                  <a:extLst>
                    <a:ext uri="{9D8B030D-6E8A-4147-A177-3AD203B41FA5}">
                      <a16:colId xmlns:a16="http://schemas.microsoft.com/office/drawing/2014/main" val="1282701076"/>
                    </a:ext>
                  </a:extLst>
                </a:gridCol>
              </a:tblGrid>
              <a:tr h="80821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Article Title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Objective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Techniques Used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>
                          <a:effectLst/>
                        </a:rPr>
                        <a:t>Application</a:t>
                      </a:r>
                      <a:endParaRPr lang="en-MY" sz="28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80476" marB="80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669239"/>
                  </a:ext>
                </a:extLst>
              </a:tr>
              <a:tr h="745704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Food Image Recognition and Food Safety Detection Method Based on Deep Learning 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Enhance food recognition accuracy.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Tiny-YOLO and Twin Network</a:t>
                      </a:r>
                      <a:r>
                        <a:rPr lang="en-MY" sz="2800" dirty="0">
                          <a:effectLst/>
                        </a:rPr>
                        <a:t>: Two-stage learning mode (YOLO-SIMM) with versions YOLO-SiamV1 and YOLO-SiamV2. 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Deep Learning</a:t>
                      </a:r>
                      <a:r>
                        <a:rPr lang="en-MY" sz="2800" dirty="0">
                          <a:effectLst/>
                        </a:rPr>
                        <a:t>: Used for food image recognition. </a:t>
                      </a: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MY" sz="2800" dirty="0">
                        <a:effectLst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</a:t>
                      </a:r>
                      <a:r>
                        <a:rPr lang="en-MY" sz="2800" b="1" dirty="0">
                          <a:effectLst/>
                        </a:rPr>
                        <a:t>Foreign Body Detection</a:t>
                      </a:r>
                      <a:r>
                        <a:rPr lang="en-MY" sz="2800" dirty="0">
                          <a:effectLst/>
                        </a:rPr>
                        <a:t>: Separate foreign bodies from food using threshold segmentation.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MY" sz="2800" dirty="0">
                          <a:effectLst/>
                        </a:rPr>
                        <a:t>- Improves food safety by identifying allergens and foreign bodies.</a:t>
                      </a:r>
                      <a:endParaRPr lang="en-MY" sz="28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1534" marR="71534" marT="71534" marB="715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191161"/>
                  </a:ext>
                </a:extLst>
              </a:tr>
            </a:tbl>
          </a:graphicData>
        </a:graphic>
      </p:graphicFrame>
      <p:sp>
        <p:nvSpPr>
          <p:cNvPr id="7" name="TextBox 2">
            <a:extLst>
              <a:ext uri="{FF2B5EF4-FFF2-40B4-BE49-F238E27FC236}">
                <a16:creationId xmlns:a16="http://schemas.microsoft.com/office/drawing/2014/main" id="{CFAB308F-8F95-19B1-2C55-7BC31C51134F}"/>
              </a:ext>
            </a:extLst>
          </p:cNvPr>
          <p:cNvSpPr txBox="1"/>
          <p:nvPr/>
        </p:nvSpPr>
        <p:spPr>
          <a:xfrm>
            <a:off x="-58394" y="-21053"/>
            <a:ext cx="1834639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Literature Review </a:t>
            </a:r>
            <a:r>
              <a:rPr lang="en-MY" sz="7200" u="sng" spc="168" dirty="0">
                <a:solidFill>
                  <a:srgbClr val="00806C"/>
                </a:solidFill>
                <a:latin typeface="Haettenschweiler" panose="020B0706040902060204" pitchFamily="34" charset="0"/>
              </a:rPr>
              <a:t>(Application)</a:t>
            </a:r>
            <a:endParaRPr lang="en-US" sz="7200" u="sng" spc="168" dirty="0">
              <a:solidFill>
                <a:srgbClr val="00806C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095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4419</TotalTime>
  <Words>3240</Words>
  <Application>Microsoft Office PowerPoint</Application>
  <PresentationFormat>Custom</PresentationFormat>
  <Paragraphs>1348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Times New Roman</vt:lpstr>
      <vt:lpstr>Haettenschweiler</vt:lpstr>
      <vt:lpstr>Arial</vt:lpstr>
      <vt:lpstr>Josefin Sans Bold</vt:lpstr>
      <vt:lpstr>Ravie</vt:lpstr>
      <vt:lpstr>Agency FB</vt:lpstr>
      <vt:lpstr>Calibri</vt:lpstr>
      <vt:lpstr>Josefin Sans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TENG WAI KIE</cp:lastModifiedBy>
  <cp:revision>25</cp:revision>
  <dcterms:created xsi:type="dcterms:W3CDTF">2006-08-16T00:00:00Z</dcterms:created>
  <dcterms:modified xsi:type="dcterms:W3CDTF">2024-12-12T06:18:45Z</dcterms:modified>
  <dc:identifier>DAGA3F2jWnM</dc:identifier>
</cp:coreProperties>
</file>